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FD79C4-D123-4508-B708-B9D85BAE3375}" v="29" dt="2023-06-17T14:44:25.6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2649" autoAdjust="0"/>
  </p:normalViewPr>
  <p:slideViewPr>
    <p:cSldViewPr snapToGrid="0">
      <p:cViewPr varScale="1">
        <p:scale>
          <a:sx n="81" d="100"/>
          <a:sy n="81" d="100"/>
        </p:scale>
        <p:origin x="1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DAB63D-01F5-439E-8FEA-CC000B8E246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109B929-E437-469F-BDD1-9E0089D25816}">
      <dgm:prSet/>
      <dgm:spPr/>
      <dgm:t>
        <a:bodyPr/>
        <a:lstStyle/>
        <a:p>
          <a:r>
            <a:rPr lang="en-US"/>
            <a:t>From the Homepage, click on Login.</a:t>
          </a:r>
        </a:p>
      </dgm:t>
    </dgm:pt>
    <dgm:pt modelId="{9B4AE98E-65BD-4C8A-92C0-EB10BF4F3649}" type="parTrans" cxnId="{1020C661-04D2-4094-93C5-2F9C0FFCAB62}">
      <dgm:prSet/>
      <dgm:spPr/>
      <dgm:t>
        <a:bodyPr/>
        <a:lstStyle/>
        <a:p>
          <a:endParaRPr lang="en-US"/>
        </a:p>
      </dgm:t>
    </dgm:pt>
    <dgm:pt modelId="{C1FD1B95-FD4C-4968-916F-EA6C417CEB9D}" type="sibTrans" cxnId="{1020C661-04D2-4094-93C5-2F9C0FFCAB62}">
      <dgm:prSet/>
      <dgm:spPr/>
      <dgm:t>
        <a:bodyPr/>
        <a:lstStyle/>
        <a:p>
          <a:endParaRPr lang="en-US"/>
        </a:p>
      </dgm:t>
    </dgm:pt>
    <dgm:pt modelId="{B392FE18-0020-4F37-84BB-4E5F9C14062C}">
      <dgm:prSet/>
      <dgm:spPr/>
      <dgm:t>
        <a:bodyPr/>
        <a:lstStyle/>
        <a:p>
          <a:r>
            <a:rPr lang="en-US"/>
            <a:t>Fill in your login details </a:t>
          </a:r>
        </a:p>
      </dgm:t>
    </dgm:pt>
    <dgm:pt modelId="{72A92E6B-870E-423C-909B-092C8ED45CF9}" type="parTrans" cxnId="{1250B2A4-63CE-489C-BC89-0FA3BFA86F7F}">
      <dgm:prSet/>
      <dgm:spPr/>
      <dgm:t>
        <a:bodyPr/>
        <a:lstStyle/>
        <a:p>
          <a:endParaRPr lang="en-US"/>
        </a:p>
      </dgm:t>
    </dgm:pt>
    <dgm:pt modelId="{B4552156-6237-4EDE-9B4A-98390BA4DB3E}" type="sibTrans" cxnId="{1250B2A4-63CE-489C-BC89-0FA3BFA86F7F}">
      <dgm:prSet/>
      <dgm:spPr/>
      <dgm:t>
        <a:bodyPr/>
        <a:lstStyle/>
        <a:p>
          <a:endParaRPr lang="en-US"/>
        </a:p>
      </dgm:t>
    </dgm:pt>
    <dgm:pt modelId="{098463C5-AC24-440B-BD88-C9BC3CBD412A}">
      <dgm:prSet/>
      <dgm:spPr/>
      <dgm:t>
        <a:bodyPr/>
        <a:lstStyle/>
        <a:p>
          <a:r>
            <a:rPr lang="en-US"/>
            <a:t>You will be directed to your dashboard.</a:t>
          </a:r>
        </a:p>
      </dgm:t>
    </dgm:pt>
    <dgm:pt modelId="{5F8287CA-4D9C-42D6-9421-267E944A7043}" type="parTrans" cxnId="{75E04E22-5D00-4182-B63D-816B24286D75}">
      <dgm:prSet/>
      <dgm:spPr/>
      <dgm:t>
        <a:bodyPr/>
        <a:lstStyle/>
        <a:p>
          <a:endParaRPr lang="en-US"/>
        </a:p>
      </dgm:t>
    </dgm:pt>
    <dgm:pt modelId="{B9008186-C31A-4A84-ABE0-162B51FCF061}" type="sibTrans" cxnId="{75E04E22-5D00-4182-B63D-816B24286D75}">
      <dgm:prSet/>
      <dgm:spPr/>
      <dgm:t>
        <a:bodyPr/>
        <a:lstStyle/>
        <a:p>
          <a:endParaRPr lang="en-US"/>
        </a:p>
      </dgm:t>
    </dgm:pt>
    <dgm:pt modelId="{F7DE1FCB-6C27-48EB-9070-39B4DB1061A0}">
      <dgm:prSet/>
      <dgm:spPr/>
      <dgm:t>
        <a:bodyPr/>
        <a:lstStyle/>
        <a:p>
          <a:r>
            <a:rPr lang="en-US"/>
            <a:t>Should you forget your password, use the FORGOT? Function and follow the instructions.</a:t>
          </a:r>
        </a:p>
      </dgm:t>
    </dgm:pt>
    <dgm:pt modelId="{6366B647-0B4B-4E2D-9526-378079CCF384}" type="parTrans" cxnId="{5E1319CA-2496-4295-84F9-F88C5DD60CB4}">
      <dgm:prSet/>
      <dgm:spPr/>
      <dgm:t>
        <a:bodyPr/>
        <a:lstStyle/>
        <a:p>
          <a:endParaRPr lang="en-US"/>
        </a:p>
      </dgm:t>
    </dgm:pt>
    <dgm:pt modelId="{AC102F83-F796-41D7-8533-44A761368869}" type="sibTrans" cxnId="{5E1319CA-2496-4295-84F9-F88C5DD60CB4}">
      <dgm:prSet/>
      <dgm:spPr/>
      <dgm:t>
        <a:bodyPr/>
        <a:lstStyle/>
        <a:p>
          <a:endParaRPr lang="en-US"/>
        </a:p>
      </dgm:t>
    </dgm:pt>
    <dgm:pt modelId="{FF2E3112-CB33-4BE7-8F5B-72BC49309CE1}" type="pres">
      <dgm:prSet presAssocID="{2EDAB63D-01F5-439E-8FEA-CC000B8E2460}" presName="linear" presStyleCnt="0">
        <dgm:presLayoutVars>
          <dgm:animLvl val="lvl"/>
          <dgm:resizeHandles val="exact"/>
        </dgm:presLayoutVars>
      </dgm:prSet>
      <dgm:spPr/>
    </dgm:pt>
    <dgm:pt modelId="{85D0EA46-B4FB-4530-BEBB-D39F723D74FE}" type="pres">
      <dgm:prSet presAssocID="{6109B929-E437-469F-BDD1-9E0089D25816}" presName="parentText" presStyleLbl="node1" presStyleIdx="0" presStyleCnt="4">
        <dgm:presLayoutVars>
          <dgm:chMax val="0"/>
          <dgm:bulletEnabled val="1"/>
        </dgm:presLayoutVars>
      </dgm:prSet>
      <dgm:spPr/>
    </dgm:pt>
    <dgm:pt modelId="{B1D08A2F-12A4-4179-8ACF-7293E4257CA3}" type="pres">
      <dgm:prSet presAssocID="{C1FD1B95-FD4C-4968-916F-EA6C417CEB9D}" presName="spacer" presStyleCnt="0"/>
      <dgm:spPr/>
    </dgm:pt>
    <dgm:pt modelId="{1DCE22A3-37FA-4B09-AE6C-A7DCF7E653B2}" type="pres">
      <dgm:prSet presAssocID="{B392FE18-0020-4F37-84BB-4E5F9C14062C}" presName="parentText" presStyleLbl="node1" presStyleIdx="1" presStyleCnt="4">
        <dgm:presLayoutVars>
          <dgm:chMax val="0"/>
          <dgm:bulletEnabled val="1"/>
        </dgm:presLayoutVars>
      </dgm:prSet>
      <dgm:spPr/>
    </dgm:pt>
    <dgm:pt modelId="{D8B08929-C16C-402A-BA9B-D63ECFBA72BD}" type="pres">
      <dgm:prSet presAssocID="{B4552156-6237-4EDE-9B4A-98390BA4DB3E}" presName="spacer" presStyleCnt="0"/>
      <dgm:spPr/>
    </dgm:pt>
    <dgm:pt modelId="{B44DBD35-E930-4971-829B-074C8ABCF0D0}" type="pres">
      <dgm:prSet presAssocID="{098463C5-AC24-440B-BD88-C9BC3CBD412A}" presName="parentText" presStyleLbl="node1" presStyleIdx="2" presStyleCnt="4">
        <dgm:presLayoutVars>
          <dgm:chMax val="0"/>
          <dgm:bulletEnabled val="1"/>
        </dgm:presLayoutVars>
      </dgm:prSet>
      <dgm:spPr/>
    </dgm:pt>
    <dgm:pt modelId="{E6987966-5107-4F67-BADD-78B429D83BF0}" type="pres">
      <dgm:prSet presAssocID="{B9008186-C31A-4A84-ABE0-162B51FCF061}" presName="spacer" presStyleCnt="0"/>
      <dgm:spPr/>
    </dgm:pt>
    <dgm:pt modelId="{681C8B49-7555-444D-9682-A79129C50AC6}" type="pres">
      <dgm:prSet presAssocID="{F7DE1FCB-6C27-48EB-9070-39B4DB1061A0}" presName="parentText" presStyleLbl="node1" presStyleIdx="3" presStyleCnt="4">
        <dgm:presLayoutVars>
          <dgm:chMax val="0"/>
          <dgm:bulletEnabled val="1"/>
        </dgm:presLayoutVars>
      </dgm:prSet>
      <dgm:spPr/>
    </dgm:pt>
  </dgm:ptLst>
  <dgm:cxnLst>
    <dgm:cxn modelId="{912B010F-4EFF-4F16-A299-007721FC6279}" type="presOf" srcId="{098463C5-AC24-440B-BD88-C9BC3CBD412A}" destId="{B44DBD35-E930-4971-829B-074C8ABCF0D0}" srcOrd="0" destOrd="0" presId="urn:microsoft.com/office/officeart/2005/8/layout/vList2"/>
    <dgm:cxn modelId="{75E04E22-5D00-4182-B63D-816B24286D75}" srcId="{2EDAB63D-01F5-439E-8FEA-CC000B8E2460}" destId="{098463C5-AC24-440B-BD88-C9BC3CBD412A}" srcOrd="2" destOrd="0" parTransId="{5F8287CA-4D9C-42D6-9421-267E944A7043}" sibTransId="{B9008186-C31A-4A84-ABE0-162B51FCF061}"/>
    <dgm:cxn modelId="{1020C661-04D2-4094-93C5-2F9C0FFCAB62}" srcId="{2EDAB63D-01F5-439E-8FEA-CC000B8E2460}" destId="{6109B929-E437-469F-BDD1-9E0089D25816}" srcOrd="0" destOrd="0" parTransId="{9B4AE98E-65BD-4C8A-92C0-EB10BF4F3649}" sibTransId="{C1FD1B95-FD4C-4968-916F-EA6C417CEB9D}"/>
    <dgm:cxn modelId="{D78BEF61-E394-48AB-B014-050A9F9FDE56}" type="presOf" srcId="{B392FE18-0020-4F37-84BB-4E5F9C14062C}" destId="{1DCE22A3-37FA-4B09-AE6C-A7DCF7E653B2}" srcOrd="0" destOrd="0" presId="urn:microsoft.com/office/officeart/2005/8/layout/vList2"/>
    <dgm:cxn modelId="{BC5C65A1-32CC-44F9-8219-D7C8F8C61C84}" type="presOf" srcId="{F7DE1FCB-6C27-48EB-9070-39B4DB1061A0}" destId="{681C8B49-7555-444D-9682-A79129C50AC6}" srcOrd="0" destOrd="0" presId="urn:microsoft.com/office/officeart/2005/8/layout/vList2"/>
    <dgm:cxn modelId="{1250B2A4-63CE-489C-BC89-0FA3BFA86F7F}" srcId="{2EDAB63D-01F5-439E-8FEA-CC000B8E2460}" destId="{B392FE18-0020-4F37-84BB-4E5F9C14062C}" srcOrd="1" destOrd="0" parTransId="{72A92E6B-870E-423C-909B-092C8ED45CF9}" sibTransId="{B4552156-6237-4EDE-9B4A-98390BA4DB3E}"/>
    <dgm:cxn modelId="{29847FA6-9FFC-495C-B936-13E854647A55}" type="presOf" srcId="{6109B929-E437-469F-BDD1-9E0089D25816}" destId="{85D0EA46-B4FB-4530-BEBB-D39F723D74FE}" srcOrd="0" destOrd="0" presId="urn:microsoft.com/office/officeart/2005/8/layout/vList2"/>
    <dgm:cxn modelId="{5E1319CA-2496-4295-84F9-F88C5DD60CB4}" srcId="{2EDAB63D-01F5-439E-8FEA-CC000B8E2460}" destId="{F7DE1FCB-6C27-48EB-9070-39B4DB1061A0}" srcOrd="3" destOrd="0" parTransId="{6366B647-0B4B-4E2D-9526-378079CCF384}" sibTransId="{AC102F83-F796-41D7-8533-44A761368869}"/>
    <dgm:cxn modelId="{B641D8D0-24E6-4CFE-943A-8951A4400CF1}" type="presOf" srcId="{2EDAB63D-01F5-439E-8FEA-CC000B8E2460}" destId="{FF2E3112-CB33-4BE7-8F5B-72BC49309CE1}" srcOrd="0" destOrd="0" presId="urn:microsoft.com/office/officeart/2005/8/layout/vList2"/>
    <dgm:cxn modelId="{EBADCEFA-D70E-4E41-B250-5D84F85E81B4}" type="presParOf" srcId="{FF2E3112-CB33-4BE7-8F5B-72BC49309CE1}" destId="{85D0EA46-B4FB-4530-BEBB-D39F723D74FE}" srcOrd="0" destOrd="0" presId="urn:microsoft.com/office/officeart/2005/8/layout/vList2"/>
    <dgm:cxn modelId="{8D906538-7B7F-4382-BB70-9CD452395499}" type="presParOf" srcId="{FF2E3112-CB33-4BE7-8F5B-72BC49309CE1}" destId="{B1D08A2F-12A4-4179-8ACF-7293E4257CA3}" srcOrd="1" destOrd="0" presId="urn:microsoft.com/office/officeart/2005/8/layout/vList2"/>
    <dgm:cxn modelId="{8741C021-8159-4ACC-A517-E1A0C1218850}" type="presParOf" srcId="{FF2E3112-CB33-4BE7-8F5B-72BC49309CE1}" destId="{1DCE22A3-37FA-4B09-AE6C-A7DCF7E653B2}" srcOrd="2" destOrd="0" presId="urn:microsoft.com/office/officeart/2005/8/layout/vList2"/>
    <dgm:cxn modelId="{404839D7-1223-4F0B-9C0A-DB8014D0240F}" type="presParOf" srcId="{FF2E3112-CB33-4BE7-8F5B-72BC49309CE1}" destId="{D8B08929-C16C-402A-BA9B-D63ECFBA72BD}" srcOrd="3" destOrd="0" presId="urn:microsoft.com/office/officeart/2005/8/layout/vList2"/>
    <dgm:cxn modelId="{674F8DCB-09A1-462D-9522-3328D5B2046B}" type="presParOf" srcId="{FF2E3112-CB33-4BE7-8F5B-72BC49309CE1}" destId="{B44DBD35-E930-4971-829B-074C8ABCF0D0}" srcOrd="4" destOrd="0" presId="urn:microsoft.com/office/officeart/2005/8/layout/vList2"/>
    <dgm:cxn modelId="{3817AAD4-B122-44BE-9F32-45475E72C6D2}" type="presParOf" srcId="{FF2E3112-CB33-4BE7-8F5B-72BC49309CE1}" destId="{E6987966-5107-4F67-BADD-78B429D83BF0}" srcOrd="5" destOrd="0" presId="urn:microsoft.com/office/officeart/2005/8/layout/vList2"/>
    <dgm:cxn modelId="{F8E5B718-86C1-43D2-A038-E66575C6E863}" type="presParOf" srcId="{FF2E3112-CB33-4BE7-8F5B-72BC49309CE1}" destId="{681C8B49-7555-444D-9682-A79129C50AC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0DFC1D-7536-406B-BF6C-2719F043C65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E108614-A8BD-481F-A5FA-43500067C3CD}">
      <dgm:prSet/>
      <dgm:spPr/>
      <dgm:t>
        <a:bodyPr/>
        <a:lstStyle/>
        <a:p>
          <a:r>
            <a:rPr lang="en-US"/>
            <a:t>After clicking on PAID NOW,</a:t>
          </a:r>
        </a:p>
      </dgm:t>
    </dgm:pt>
    <dgm:pt modelId="{F603B279-C502-4075-BA50-881E6C5F1FE4}" type="parTrans" cxnId="{DCF4B153-20D6-4130-95C0-6519C9E593FF}">
      <dgm:prSet/>
      <dgm:spPr/>
      <dgm:t>
        <a:bodyPr/>
        <a:lstStyle/>
        <a:p>
          <a:endParaRPr lang="en-US"/>
        </a:p>
      </dgm:t>
    </dgm:pt>
    <dgm:pt modelId="{DF9CD62D-4DF4-46EF-9FDB-FDEA9B63C642}" type="sibTrans" cxnId="{DCF4B153-20D6-4130-95C0-6519C9E593FF}">
      <dgm:prSet/>
      <dgm:spPr/>
      <dgm:t>
        <a:bodyPr/>
        <a:lstStyle/>
        <a:p>
          <a:endParaRPr lang="en-US"/>
        </a:p>
      </dgm:t>
    </dgm:pt>
    <dgm:pt modelId="{D9D79A05-9DEC-47F0-81ED-C02CE78FCED9}">
      <dgm:prSet/>
      <dgm:spPr/>
      <dgm:t>
        <a:bodyPr/>
        <a:lstStyle/>
        <a:p>
          <a:r>
            <a:rPr lang="en-US"/>
            <a:t>Click on VIEW CART</a:t>
          </a:r>
        </a:p>
      </dgm:t>
    </dgm:pt>
    <dgm:pt modelId="{86D50B11-F8F3-41B5-A337-C953D245C2CE}" type="parTrans" cxnId="{9FD80DF3-38F3-48A5-BCBD-02986C1E9A77}">
      <dgm:prSet/>
      <dgm:spPr/>
      <dgm:t>
        <a:bodyPr/>
        <a:lstStyle/>
        <a:p>
          <a:endParaRPr lang="en-US"/>
        </a:p>
      </dgm:t>
    </dgm:pt>
    <dgm:pt modelId="{9DF81C1F-198B-48B8-9CD2-02CF5BBD41F2}" type="sibTrans" cxnId="{9FD80DF3-38F3-48A5-BCBD-02986C1E9A77}">
      <dgm:prSet/>
      <dgm:spPr/>
      <dgm:t>
        <a:bodyPr/>
        <a:lstStyle/>
        <a:p>
          <a:endParaRPr lang="en-US"/>
        </a:p>
      </dgm:t>
    </dgm:pt>
    <dgm:pt modelId="{B76AD6EF-2D6D-4757-BE3A-DC1B2E86C484}">
      <dgm:prSet/>
      <dgm:spPr/>
      <dgm:t>
        <a:bodyPr/>
        <a:lstStyle/>
        <a:p>
          <a:r>
            <a:rPr lang="en-US"/>
            <a:t>Fill out the details and proceed to check out.</a:t>
          </a:r>
        </a:p>
      </dgm:t>
    </dgm:pt>
    <dgm:pt modelId="{266CA40B-3703-4F6B-9BFC-223B0C2205DE}" type="parTrans" cxnId="{5F021488-3FDA-4D26-BBD4-1154A31C9633}">
      <dgm:prSet/>
      <dgm:spPr/>
      <dgm:t>
        <a:bodyPr/>
        <a:lstStyle/>
        <a:p>
          <a:endParaRPr lang="en-US"/>
        </a:p>
      </dgm:t>
    </dgm:pt>
    <dgm:pt modelId="{C2109DAE-DC93-41F0-ABE3-CF7A2EB93C77}" type="sibTrans" cxnId="{5F021488-3FDA-4D26-BBD4-1154A31C9633}">
      <dgm:prSet/>
      <dgm:spPr/>
      <dgm:t>
        <a:bodyPr/>
        <a:lstStyle/>
        <a:p>
          <a:endParaRPr lang="en-US"/>
        </a:p>
      </dgm:t>
    </dgm:pt>
    <dgm:pt modelId="{C194103E-B799-4353-B07B-79FD47F99C82}">
      <dgm:prSet/>
      <dgm:spPr/>
      <dgm:t>
        <a:bodyPr/>
        <a:lstStyle/>
        <a:p>
          <a:r>
            <a:rPr lang="en-US"/>
            <a:t>Choose your mode of payment whether Deposits or Full</a:t>
          </a:r>
        </a:p>
      </dgm:t>
    </dgm:pt>
    <dgm:pt modelId="{9F5FB956-1000-4A55-A8CD-F883442E2099}" type="parTrans" cxnId="{7989493C-3659-49DB-AB59-3878536BA064}">
      <dgm:prSet/>
      <dgm:spPr/>
      <dgm:t>
        <a:bodyPr/>
        <a:lstStyle/>
        <a:p>
          <a:endParaRPr lang="en-US"/>
        </a:p>
      </dgm:t>
    </dgm:pt>
    <dgm:pt modelId="{8294BC54-2EC3-4C5A-840F-7FFC541DADE2}" type="sibTrans" cxnId="{7989493C-3659-49DB-AB59-3878536BA064}">
      <dgm:prSet/>
      <dgm:spPr/>
      <dgm:t>
        <a:bodyPr/>
        <a:lstStyle/>
        <a:p>
          <a:endParaRPr lang="en-US"/>
        </a:p>
      </dgm:t>
    </dgm:pt>
    <dgm:pt modelId="{EEB84047-D962-431C-AF7A-B954940BB86B}">
      <dgm:prSet/>
      <dgm:spPr/>
      <dgm:t>
        <a:bodyPr/>
        <a:lstStyle/>
        <a:p>
          <a:r>
            <a:rPr lang="en-US"/>
            <a:t>Select your payment gateway</a:t>
          </a:r>
        </a:p>
      </dgm:t>
    </dgm:pt>
    <dgm:pt modelId="{528F96A7-5596-472F-8368-CE3085E8C59F}" type="parTrans" cxnId="{C80307AF-1EC7-4B84-966B-023C5F8B02D7}">
      <dgm:prSet/>
      <dgm:spPr/>
      <dgm:t>
        <a:bodyPr/>
        <a:lstStyle/>
        <a:p>
          <a:endParaRPr lang="en-US"/>
        </a:p>
      </dgm:t>
    </dgm:pt>
    <dgm:pt modelId="{DE17514D-2258-421E-9B24-EF8DD8A57062}" type="sibTrans" cxnId="{C80307AF-1EC7-4B84-966B-023C5F8B02D7}">
      <dgm:prSet/>
      <dgm:spPr/>
      <dgm:t>
        <a:bodyPr/>
        <a:lstStyle/>
        <a:p>
          <a:endParaRPr lang="en-US"/>
        </a:p>
      </dgm:t>
    </dgm:pt>
    <dgm:pt modelId="{990DD1F9-6AC2-43A7-8C8B-3F33C43E82D3}">
      <dgm:prSet/>
      <dgm:spPr/>
      <dgm:t>
        <a:bodyPr/>
        <a:lstStyle/>
        <a:p>
          <a:r>
            <a:rPr lang="en-US"/>
            <a:t>Check the terms and conditions box</a:t>
          </a:r>
        </a:p>
      </dgm:t>
    </dgm:pt>
    <dgm:pt modelId="{CE8FB74D-F63F-4428-8358-A0196B854229}" type="parTrans" cxnId="{E4FE279F-DA21-4DF3-8C41-E5945CB43964}">
      <dgm:prSet/>
      <dgm:spPr/>
      <dgm:t>
        <a:bodyPr/>
        <a:lstStyle/>
        <a:p>
          <a:endParaRPr lang="en-US"/>
        </a:p>
      </dgm:t>
    </dgm:pt>
    <dgm:pt modelId="{40D93F97-9DC5-4D3D-B769-FBA40BD6EAAF}" type="sibTrans" cxnId="{E4FE279F-DA21-4DF3-8C41-E5945CB43964}">
      <dgm:prSet/>
      <dgm:spPr/>
      <dgm:t>
        <a:bodyPr/>
        <a:lstStyle/>
        <a:p>
          <a:endParaRPr lang="en-US"/>
        </a:p>
      </dgm:t>
    </dgm:pt>
    <dgm:pt modelId="{02539B6C-1973-40D5-AF48-CF8C45E79589}">
      <dgm:prSet/>
      <dgm:spPr/>
      <dgm:t>
        <a:bodyPr/>
        <a:lstStyle/>
        <a:p>
          <a:r>
            <a:rPr lang="en-US"/>
            <a:t>And proceed.</a:t>
          </a:r>
        </a:p>
      </dgm:t>
    </dgm:pt>
    <dgm:pt modelId="{4F0DEF30-3497-4B15-9E49-66EF09D57D8F}" type="parTrans" cxnId="{1A80DC5B-13EC-4CBD-AEF3-B3DCCAFB5291}">
      <dgm:prSet/>
      <dgm:spPr/>
      <dgm:t>
        <a:bodyPr/>
        <a:lstStyle/>
        <a:p>
          <a:endParaRPr lang="en-US"/>
        </a:p>
      </dgm:t>
    </dgm:pt>
    <dgm:pt modelId="{03FF7EC1-7910-48BB-8E66-C59EFA847BC9}" type="sibTrans" cxnId="{1A80DC5B-13EC-4CBD-AEF3-B3DCCAFB5291}">
      <dgm:prSet/>
      <dgm:spPr/>
      <dgm:t>
        <a:bodyPr/>
        <a:lstStyle/>
        <a:p>
          <a:endParaRPr lang="en-US"/>
        </a:p>
      </dgm:t>
    </dgm:pt>
    <dgm:pt modelId="{7495801D-3FE6-4323-A491-308B0D01F291}">
      <dgm:prSet/>
      <dgm:spPr/>
      <dgm:t>
        <a:bodyPr/>
        <a:lstStyle/>
        <a:p>
          <a:r>
            <a:rPr lang="en-US"/>
            <a:t>Payments can be made via bank deposits, cards or cryptocurrency.</a:t>
          </a:r>
        </a:p>
      </dgm:t>
    </dgm:pt>
    <dgm:pt modelId="{13B96AF1-A7C0-46E5-9757-7ECC639A6B57}" type="parTrans" cxnId="{F12B2A49-6186-4395-AA8C-2D450BD67755}">
      <dgm:prSet/>
      <dgm:spPr/>
      <dgm:t>
        <a:bodyPr/>
        <a:lstStyle/>
        <a:p>
          <a:endParaRPr lang="en-US"/>
        </a:p>
      </dgm:t>
    </dgm:pt>
    <dgm:pt modelId="{0AF549EB-51EF-4284-872F-AEE8D7E46DAD}" type="sibTrans" cxnId="{F12B2A49-6186-4395-AA8C-2D450BD67755}">
      <dgm:prSet/>
      <dgm:spPr/>
      <dgm:t>
        <a:bodyPr/>
        <a:lstStyle/>
        <a:p>
          <a:endParaRPr lang="en-US"/>
        </a:p>
      </dgm:t>
    </dgm:pt>
    <dgm:pt modelId="{D6321AAF-B85C-4B93-9D84-8A0737F3B576}" type="pres">
      <dgm:prSet presAssocID="{680DFC1D-7536-406B-BF6C-2719F043C653}" presName="linear" presStyleCnt="0">
        <dgm:presLayoutVars>
          <dgm:animLvl val="lvl"/>
          <dgm:resizeHandles val="exact"/>
        </dgm:presLayoutVars>
      </dgm:prSet>
      <dgm:spPr/>
    </dgm:pt>
    <dgm:pt modelId="{3C7907F7-80CA-4EBE-B7D8-F22CDADD0DA0}" type="pres">
      <dgm:prSet presAssocID="{7E108614-A8BD-481F-A5FA-43500067C3CD}" presName="parentText" presStyleLbl="node1" presStyleIdx="0" presStyleCnt="8">
        <dgm:presLayoutVars>
          <dgm:chMax val="0"/>
          <dgm:bulletEnabled val="1"/>
        </dgm:presLayoutVars>
      </dgm:prSet>
      <dgm:spPr/>
    </dgm:pt>
    <dgm:pt modelId="{F03E26F7-34A6-40F0-8AE5-052D01EC8448}" type="pres">
      <dgm:prSet presAssocID="{DF9CD62D-4DF4-46EF-9FDB-FDEA9B63C642}" presName="spacer" presStyleCnt="0"/>
      <dgm:spPr/>
    </dgm:pt>
    <dgm:pt modelId="{62D82F4A-36DB-421E-9DE7-29D62E76BF14}" type="pres">
      <dgm:prSet presAssocID="{D9D79A05-9DEC-47F0-81ED-C02CE78FCED9}" presName="parentText" presStyleLbl="node1" presStyleIdx="1" presStyleCnt="8">
        <dgm:presLayoutVars>
          <dgm:chMax val="0"/>
          <dgm:bulletEnabled val="1"/>
        </dgm:presLayoutVars>
      </dgm:prSet>
      <dgm:spPr/>
    </dgm:pt>
    <dgm:pt modelId="{0C0BDEE4-E7FD-41BA-9DE3-C4CBDDA17A19}" type="pres">
      <dgm:prSet presAssocID="{9DF81C1F-198B-48B8-9CD2-02CF5BBD41F2}" presName="spacer" presStyleCnt="0"/>
      <dgm:spPr/>
    </dgm:pt>
    <dgm:pt modelId="{A751B029-1C60-4015-8AEE-59E6FF89E033}" type="pres">
      <dgm:prSet presAssocID="{B76AD6EF-2D6D-4757-BE3A-DC1B2E86C484}" presName="parentText" presStyleLbl="node1" presStyleIdx="2" presStyleCnt="8">
        <dgm:presLayoutVars>
          <dgm:chMax val="0"/>
          <dgm:bulletEnabled val="1"/>
        </dgm:presLayoutVars>
      </dgm:prSet>
      <dgm:spPr/>
    </dgm:pt>
    <dgm:pt modelId="{48EEE1C2-8639-457A-AEFE-60AB975EC45E}" type="pres">
      <dgm:prSet presAssocID="{C2109DAE-DC93-41F0-ABE3-CF7A2EB93C77}" presName="spacer" presStyleCnt="0"/>
      <dgm:spPr/>
    </dgm:pt>
    <dgm:pt modelId="{195E3457-D8EE-412B-A034-971858F3DF78}" type="pres">
      <dgm:prSet presAssocID="{C194103E-B799-4353-B07B-79FD47F99C82}" presName="parentText" presStyleLbl="node1" presStyleIdx="3" presStyleCnt="8">
        <dgm:presLayoutVars>
          <dgm:chMax val="0"/>
          <dgm:bulletEnabled val="1"/>
        </dgm:presLayoutVars>
      </dgm:prSet>
      <dgm:spPr/>
    </dgm:pt>
    <dgm:pt modelId="{F315E5DB-D458-4B04-B087-0C64E9831B9C}" type="pres">
      <dgm:prSet presAssocID="{8294BC54-2EC3-4C5A-840F-7FFC541DADE2}" presName="spacer" presStyleCnt="0"/>
      <dgm:spPr/>
    </dgm:pt>
    <dgm:pt modelId="{AD3FF5E4-4314-4C3F-B883-A7AF62205C39}" type="pres">
      <dgm:prSet presAssocID="{EEB84047-D962-431C-AF7A-B954940BB86B}" presName="parentText" presStyleLbl="node1" presStyleIdx="4" presStyleCnt="8">
        <dgm:presLayoutVars>
          <dgm:chMax val="0"/>
          <dgm:bulletEnabled val="1"/>
        </dgm:presLayoutVars>
      </dgm:prSet>
      <dgm:spPr/>
    </dgm:pt>
    <dgm:pt modelId="{EF9F1A7D-55FB-4BED-881A-6EA16995F324}" type="pres">
      <dgm:prSet presAssocID="{DE17514D-2258-421E-9B24-EF8DD8A57062}" presName="spacer" presStyleCnt="0"/>
      <dgm:spPr/>
    </dgm:pt>
    <dgm:pt modelId="{1F713F0A-E29C-4740-ADEC-2AD889B97AB1}" type="pres">
      <dgm:prSet presAssocID="{990DD1F9-6AC2-43A7-8C8B-3F33C43E82D3}" presName="parentText" presStyleLbl="node1" presStyleIdx="5" presStyleCnt="8">
        <dgm:presLayoutVars>
          <dgm:chMax val="0"/>
          <dgm:bulletEnabled val="1"/>
        </dgm:presLayoutVars>
      </dgm:prSet>
      <dgm:spPr/>
    </dgm:pt>
    <dgm:pt modelId="{B6F7BBAF-5E62-4AF5-A541-672D83F2600E}" type="pres">
      <dgm:prSet presAssocID="{40D93F97-9DC5-4D3D-B769-FBA40BD6EAAF}" presName="spacer" presStyleCnt="0"/>
      <dgm:spPr/>
    </dgm:pt>
    <dgm:pt modelId="{B1902C22-F771-43D7-9AFC-356C4826484D}" type="pres">
      <dgm:prSet presAssocID="{02539B6C-1973-40D5-AF48-CF8C45E79589}" presName="parentText" presStyleLbl="node1" presStyleIdx="6" presStyleCnt="8">
        <dgm:presLayoutVars>
          <dgm:chMax val="0"/>
          <dgm:bulletEnabled val="1"/>
        </dgm:presLayoutVars>
      </dgm:prSet>
      <dgm:spPr/>
    </dgm:pt>
    <dgm:pt modelId="{44A6A3A4-3D2D-4178-830D-1C8AB98E27DF}" type="pres">
      <dgm:prSet presAssocID="{03FF7EC1-7910-48BB-8E66-C59EFA847BC9}" presName="spacer" presStyleCnt="0"/>
      <dgm:spPr/>
    </dgm:pt>
    <dgm:pt modelId="{F90A10F6-F303-4F49-A1BF-852E73531A26}" type="pres">
      <dgm:prSet presAssocID="{7495801D-3FE6-4323-A491-308B0D01F291}" presName="parentText" presStyleLbl="node1" presStyleIdx="7" presStyleCnt="8">
        <dgm:presLayoutVars>
          <dgm:chMax val="0"/>
          <dgm:bulletEnabled val="1"/>
        </dgm:presLayoutVars>
      </dgm:prSet>
      <dgm:spPr/>
    </dgm:pt>
  </dgm:ptLst>
  <dgm:cxnLst>
    <dgm:cxn modelId="{67C04006-D0D2-495A-B8CD-8DA2A4D46CEA}" type="presOf" srcId="{7495801D-3FE6-4323-A491-308B0D01F291}" destId="{F90A10F6-F303-4F49-A1BF-852E73531A26}" srcOrd="0" destOrd="0" presId="urn:microsoft.com/office/officeart/2005/8/layout/vList2"/>
    <dgm:cxn modelId="{BF85C914-6EB4-4690-AF27-F45E1494A961}" type="presOf" srcId="{C194103E-B799-4353-B07B-79FD47F99C82}" destId="{195E3457-D8EE-412B-A034-971858F3DF78}" srcOrd="0" destOrd="0" presId="urn:microsoft.com/office/officeart/2005/8/layout/vList2"/>
    <dgm:cxn modelId="{9F4F591F-A5AD-475E-969B-F1C687E87669}" type="presOf" srcId="{02539B6C-1973-40D5-AF48-CF8C45E79589}" destId="{B1902C22-F771-43D7-9AFC-356C4826484D}" srcOrd="0" destOrd="0" presId="urn:microsoft.com/office/officeart/2005/8/layout/vList2"/>
    <dgm:cxn modelId="{77891E3A-99E3-4990-AF8A-D2524B5C79A3}" type="presOf" srcId="{EEB84047-D962-431C-AF7A-B954940BB86B}" destId="{AD3FF5E4-4314-4C3F-B883-A7AF62205C39}" srcOrd="0" destOrd="0" presId="urn:microsoft.com/office/officeart/2005/8/layout/vList2"/>
    <dgm:cxn modelId="{7989493C-3659-49DB-AB59-3878536BA064}" srcId="{680DFC1D-7536-406B-BF6C-2719F043C653}" destId="{C194103E-B799-4353-B07B-79FD47F99C82}" srcOrd="3" destOrd="0" parTransId="{9F5FB956-1000-4A55-A8CD-F883442E2099}" sibTransId="{8294BC54-2EC3-4C5A-840F-7FFC541DADE2}"/>
    <dgm:cxn modelId="{1E4EBA3F-E157-4570-ACA9-49852FEE4037}" type="presOf" srcId="{B76AD6EF-2D6D-4757-BE3A-DC1B2E86C484}" destId="{A751B029-1C60-4015-8AEE-59E6FF89E033}" srcOrd="0" destOrd="0" presId="urn:microsoft.com/office/officeart/2005/8/layout/vList2"/>
    <dgm:cxn modelId="{1A80DC5B-13EC-4CBD-AEF3-B3DCCAFB5291}" srcId="{680DFC1D-7536-406B-BF6C-2719F043C653}" destId="{02539B6C-1973-40D5-AF48-CF8C45E79589}" srcOrd="6" destOrd="0" parTransId="{4F0DEF30-3497-4B15-9E49-66EF09D57D8F}" sibTransId="{03FF7EC1-7910-48BB-8E66-C59EFA847BC9}"/>
    <dgm:cxn modelId="{3327EC5E-5A07-457B-80C9-9EB82F2D1862}" type="presOf" srcId="{7E108614-A8BD-481F-A5FA-43500067C3CD}" destId="{3C7907F7-80CA-4EBE-B7D8-F22CDADD0DA0}" srcOrd="0" destOrd="0" presId="urn:microsoft.com/office/officeart/2005/8/layout/vList2"/>
    <dgm:cxn modelId="{F12B2A49-6186-4395-AA8C-2D450BD67755}" srcId="{680DFC1D-7536-406B-BF6C-2719F043C653}" destId="{7495801D-3FE6-4323-A491-308B0D01F291}" srcOrd="7" destOrd="0" parTransId="{13B96AF1-A7C0-46E5-9757-7ECC639A6B57}" sibTransId="{0AF549EB-51EF-4284-872F-AEE8D7E46DAD}"/>
    <dgm:cxn modelId="{DCF4B153-20D6-4130-95C0-6519C9E593FF}" srcId="{680DFC1D-7536-406B-BF6C-2719F043C653}" destId="{7E108614-A8BD-481F-A5FA-43500067C3CD}" srcOrd="0" destOrd="0" parTransId="{F603B279-C502-4075-BA50-881E6C5F1FE4}" sibTransId="{DF9CD62D-4DF4-46EF-9FDB-FDEA9B63C642}"/>
    <dgm:cxn modelId="{820E0F77-575E-4DFE-AEAC-5113CC323155}" type="presOf" srcId="{990DD1F9-6AC2-43A7-8C8B-3F33C43E82D3}" destId="{1F713F0A-E29C-4740-ADEC-2AD889B97AB1}" srcOrd="0" destOrd="0" presId="urn:microsoft.com/office/officeart/2005/8/layout/vList2"/>
    <dgm:cxn modelId="{5F021488-3FDA-4D26-BBD4-1154A31C9633}" srcId="{680DFC1D-7536-406B-BF6C-2719F043C653}" destId="{B76AD6EF-2D6D-4757-BE3A-DC1B2E86C484}" srcOrd="2" destOrd="0" parTransId="{266CA40B-3703-4F6B-9BFC-223B0C2205DE}" sibTransId="{C2109DAE-DC93-41F0-ABE3-CF7A2EB93C77}"/>
    <dgm:cxn modelId="{E4FE279F-DA21-4DF3-8C41-E5945CB43964}" srcId="{680DFC1D-7536-406B-BF6C-2719F043C653}" destId="{990DD1F9-6AC2-43A7-8C8B-3F33C43E82D3}" srcOrd="5" destOrd="0" parTransId="{CE8FB74D-F63F-4428-8358-A0196B854229}" sibTransId="{40D93F97-9DC5-4D3D-B769-FBA40BD6EAAF}"/>
    <dgm:cxn modelId="{C80307AF-1EC7-4B84-966B-023C5F8B02D7}" srcId="{680DFC1D-7536-406B-BF6C-2719F043C653}" destId="{EEB84047-D962-431C-AF7A-B954940BB86B}" srcOrd="4" destOrd="0" parTransId="{528F96A7-5596-472F-8368-CE3085E8C59F}" sibTransId="{DE17514D-2258-421E-9B24-EF8DD8A57062}"/>
    <dgm:cxn modelId="{A47208DB-48AA-450A-93A9-D434584D0F7B}" type="presOf" srcId="{680DFC1D-7536-406B-BF6C-2719F043C653}" destId="{D6321AAF-B85C-4B93-9D84-8A0737F3B576}" srcOrd="0" destOrd="0" presId="urn:microsoft.com/office/officeart/2005/8/layout/vList2"/>
    <dgm:cxn modelId="{81E199E7-E66E-44B6-8B2E-C9DAF2DCC5FD}" type="presOf" srcId="{D9D79A05-9DEC-47F0-81ED-C02CE78FCED9}" destId="{62D82F4A-36DB-421E-9DE7-29D62E76BF14}" srcOrd="0" destOrd="0" presId="urn:microsoft.com/office/officeart/2005/8/layout/vList2"/>
    <dgm:cxn modelId="{9FD80DF3-38F3-48A5-BCBD-02986C1E9A77}" srcId="{680DFC1D-7536-406B-BF6C-2719F043C653}" destId="{D9D79A05-9DEC-47F0-81ED-C02CE78FCED9}" srcOrd="1" destOrd="0" parTransId="{86D50B11-F8F3-41B5-A337-C953D245C2CE}" sibTransId="{9DF81C1F-198B-48B8-9CD2-02CF5BBD41F2}"/>
    <dgm:cxn modelId="{260A4198-ECDC-40CB-AC6D-803690B55C90}" type="presParOf" srcId="{D6321AAF-B85C-4B93-9D84-8A0737F3B576}" destId="{3C7907F7-80CA-4EBE-B7D8-F22CDADD0DA0}" srcOrd="0" destOrd="0" presId="urn:microsoft.com/office/officeart/2005/8/layout/vList2"/>
    <dgm:cxn modelId="{EFB863D0-DC05-43C7-8C3F-C65DE9A2CE55}" type="presParOf" srcId="{D6321AAF-B85C-4B93-9D84-8A0737F3B576}" destId="{F03E26F7-34A6-40F0-8AE5-052D01EC8448}" srcOrd="1" destOrd="0" presId="urn:microsoft.com/office/officeart/2005/8/layout/vList2"/>
    <dgm:cxn modelId="{6C05EF47-E92E-4F9D-B4D2-E77B43135218}" type="presParOf" srcId="{D6321AAF-B85C-4B93-9D84-8A0737F3B576}" destId="{62D82F4A-36DB-421E-9DE7-29D62E76BF14}" srcOrd="2" destOrd="0" presId="urn:microsoft.com/office/officeart/2005/8/layout/vList2"/>
    <dgm:cxn modelId="{F1E80E93-E2E0-41B2-9894-96CD4FEDEE92}" type="presParOf" srcId="{D6321AAF-B85C-4B93-9D84-8A0737F3B576}" destId="{0C0BDEE4-E7FD-41BA-9DE3-C4CBDDA17A19}" srcOrd="3" destOrd="0" presId="urn:microsoft.com/office/officeart/2005/8/layout/vList2"/>
    <dgm:cxn modelId="{E479FE8A-8FF7-4DA7-9EDA-A4655DC41763}" type="presParOf" srcId="{D6321AAF-B85C-4B93-9D84-8A0737F3B576}" destId="{A751B029-1C60-4015-8AEE-59E6FF89E033}" srcOrd="4" destOrd="0" presId="urn:microsoft.com/office/officeart/2005/8/layout/vList2"/>
    <dgm:cxn modelId="{063D734C-728E-48A0-9CDF-FDEB15E8FC4B}" type="presParOf" srcId="{D6321AAF-B85C-4B93-9D84-8A0737F3B576}" destId="{48EEE1C2-8639-457A-AEFE-60AB975EC45E}" srcOrd="5" destOrd="0" presId="urn:microsoft.com/office/officeart/2005/8/layout/vList2"/>
    <dgm:cxn modelId="{D479BEDF-DE76-4188-9123-95920AC04408}" type="presParOf" srcId="{D6321AAF-B85C-4B93-9D84-8A0737F3B576}" destId="{195E3457-D8EE-412B-A034-971858F3DF78}" srcOrd="6" destOrd="0" presId="urn:microsoft.com/office/officeart/2005/8/layout/vList2"/>
    <dgm:cxn modelId="{2B2D53AB-5D7B-4BC2-B8A0-718F87AE0488}" type="presParOf" srcId="{D6321AAF-B85C-4B93-9D84-8A0737F3B576}" destId="{F315E5DB-D458-4B04-B087-0C64E9831B9C}" srcOrd="7" destOrd="0" presId="urn:microsoft.com/office/officeart/2005/8/layout/vList2"/>
    <dgm:cxn modelId="{68E70042-7009-463A-8E8B-7F1B34172055}" type="presParOf" srcId="{D6321AAF-B85C-4B93-9D84-8A0737F3B576}" destId="{AD3FF5E4-4314-4C3F-B883-A7AF62205C39}" srcOrd="8" destOrd="0" presId="urn:microsoft.com/office/officeart/2005/8/layout/vList2"/>
    <dgm:cxn modelId="{BB8575C1-F45A-4982-AA3D-3F6A7FBD09D0}" type="presParOf" srcId="{D6321AAF-B85C-4B93-9D84-8A0737F3B576}" destId="{EF9F1A7D-55FB-4BED-881A-6EA16995F324}" srcOrd="9" destOrd="0" presId="urn:microsoft.com/office/officeart/2005/8/layout/vList2"/>
    <dgm:cxn modelId="{6FB882F3-8C1D-4EC6-9320-47BC91C15327}" type="presParOf" srcId="{D6321AAF-B85C-4B93-9D84-8A0737F3B576}" destId="{1F713F0A-E29C-4740-ADEC-2AD889B97AB1}" srcOrd="10" destOrd="0" presId="urn:microsoft.com/office/officeart/2005/8/layout/vList2"/>
    <dgm:cxn modelId="{B2F0DCAB-7078-4981-B6E1-EAAC38385840}" type="presParOf" srcId="{D6321AAF-B85C-4B93-9D84-8A0737F3B576}" destId="{B6F7BBAF-5E62-4AF5-A541-672D83F2600E}" srcOrd="11" destOrd="0" presId="urn:microsoft.com/office/officeart/2005/8/layout/vList2"/>
    <dgm:cxn modelId="{21366E8E-6587-4D67-905D-BB2B6C83A305}" type="presParOf" srcId="{D6321AAF-B85C-4B93-9D84-8A0737F3B576}" destId="{B1902C22-F771-43D7-9AFC-356C4826484D}" srcOrd="12" destOrd="0" presId="urn:microsoft.com/office/officeart/2005/8/layout/vList2"/>
    <dgm:cxn modelId="{9004FEAD-9805-4E5F-9DF9-2B4225344AD8}" type="presParOf" srcId="{D6321AAF-B85C-4B93-9D84-8A0737F3B576}" destId="{44A6A3A4-3D2D-4178-830D-1C8AB98E27DF}" srcOrd="13" destOrd="0" presId="urn:microsoft.com/office/officeart/2005/8/layout/vList2"/>
    <dgm:cxn modelId="{EA7CD1C0-8A27-4B17-882F-7B2A1E19B7B4}" type="presParOf" srcId="{D6321AAF-B85C-4B93-9D84-8A0737F3B576}" destId="{F90A10F6-F303-4F49-A1BF-852E73531A26}"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0EA46-B4FB-4530-BEBB-D39F723D74FE}">
      <dsp:nvSpPr>
        <dsp:cNvPr id="0" name=""/>
        <dsp:cNvSpPr/>
      </dsp:nvSpPr>
      <dsp:spPr>
        <a:xfrm>
          <a:off x="0" y="248951"/>
          <a:ext cx="5915140"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From the Homepage, click on Login.</a:t>
          </a:r>
        </a:p>
      </dsp:txBody>
      <dsp:txXfrm>
        <a:off x="44602" y="293553"/>
        <a:ext cx="5825936" cy="824474"/>
      </dsp:txXfrm>
    </dsp:sp>
    <dsp:sp modelId="{1DCE22A3-37FA-4B09-AE6C-A7DCF7E653B2}">
      <dsp:nvSpPr>
        <dsp:cNvPr id="0" name=""/>
        <dsp:cNvSpPr/>
      </dsp:nvSpPr>
      <dsp:spPr>
        <a:xfrm>
          <a:off x="0" y="1228870"/>
          <a:ext cx="5915140"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Fill in your login details </a:t>
          </a:r>
        </a:p>
      </dsp:txBody>
      <dsp:txXfrm>
        <a:off x="44602" y="1273472"/>
        <a:ext cx="5825936" cy="824474"/>
      </dsp:txXfrm>
    </dsp:sp>
    <dsp:sp modelId="{B44DBD35-E930-4971-829B-074C8ABCF0D0}">
      <dsp:nvSpPr>
        <dsp:cNvPr id="0" name=""/>
        <dsp:cNvSpPr/>
      </dsp:nvSpPr>
      <dsp:spPr>
        <a:xfrm>
          <a:off x="0" y="2208789"/>
          <a:ext cx="5915140"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You will be directed to your dashboard.</a:t>
          </a:r>
        </a:p>
      </dsp:txBody>
      <dsp:txXfrm>
        <a:off x="44602" y="2253391"/>
        <a:ext cx="5825936" cy="824474"/>
      </dsp:txXfrm>
    </dsp:sp>
    <dsp:sp modelId="{681C8B49-7555-444D-9682-A79129C50AC6}">
      <dsp:nvSpPr>
        <dsp:cNvPr id="0" name=""/>
        <dsp:cNvSpPr/>
      </dsp:nvSpPr>
      <dsp:spPr>
        <a:xfrm>
          <a:off x="0" y="3188707"/>
          <a:ext cx="5915140"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Should you forget your password, use the FORGOT? Function and follow the instructions.</a:t>
          </a:r>
        </a:p>
      </dsp:txBody>
      <dsp:txXfrm>
        <a:off x="44602" y="3233309"/>
        <a:ext cx="5825936" cy="824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907F7-80CA-4EBE-B7D8-F22CDADD0DA0}">
      <dsp:nvSpPr>
        <dsp:cNvPr id="0" name=""/>
        <dsp:cNvSpPr/>
      </dsp:nvSpPr>
      <dsp:spPr>
        <a:xfrm>
          <a:off x="0" y="147901"/>
          <a:ext cx="4119390" cy="4767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After clicking on PAID NOW,</a:t>
          </a:r>
        </a:p>
      </dsp:txBody>
      <dsp:txXfrm>
        <a:off x="23271" y="171172"/>
        <a:ext cx="4072848" cy="430159"/>
      </dsp:txXfrm>
    </dsp:sp>
    <dsp:sp modelId="{62D82F4A-36DB-421E-9DE7-29D62E76BF14}">
      <dsp:nvSpPr>
        <dsp:cNvPr id="0" name=""/>
        <dsp:cNvSpPr/>
      </dsp:nvSpPr>
      <dsp:spPr>
        <a:xfrm>
          <a:off x="0" y="659163"/>
          <a:ext cx="4119390" cy="4767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Click on VIEW CART</a:t>
          </a:r>
        </a:p>
      </dsp:txBody>
      <dsp:txXfrm>
        <a:off x="23271" y="682434"/>
        <a:ext cx="4072848" cy="430159"/>
      </dsp:txXfrm>
    </dsp:sp>
    <dsp:sp modelId="{A751B029-1C60-4015-8AEE-59E6FF89E033}">
      <dsp:nvSpPr>
        <dsp:cNvPr id="0" name=""/>
        <dsp:cNvSpPr/>
      </dsp:nvSpPr>
      <dsp:spPr>
        <a:xfrm>
          <a:off x="0" y="1170425"/>
          <a:ext cx="4119390" cy="4767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Fill out the details and proceed to check out.</a:t>
          </a:r>
        </a:p>
      </dsp:txBody>
      <dsp:txXfrm>
        <a:off x="23271" y="1193696"/>
        <a:ext cx="4072848" cy="430159"/>
      </dsp:txXfrm>
    </dsp:sp>
    <dsp:sp modelId="{195E3457-D8EE-412B-A034-971858F3DF78}">
      <dsp:nvSpPr>
        <dsp:cNvPr id="0" name=""/>
        <dsp:cNvSpPr/>
      </dsp:nvSpPr>
      <dsp:spPr>
        <a:xfrm>
          <a:off x="0" y="1681687"/>
          <a:ext cx="4119390" cy="4767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Choose your mode of payment whether Deposits or Full</a:t>
          </a:r>
        </a:p>
      </dsp:txBody>
      <dsp:txXfrm>
        <a:off x="23271" y="1704958"/>
        <a:ext cx="4072848" cy="430159"/>
      </dsp:txXfrm>
    </dsp:sp>
    <dsp:sp modelId="{AD3FF5E4-4314-4C3F-B883-A7AF62205C39}">
      <dsp:nvSpPr>
        <dsp:cNvPr id="0" name=""/>
        <dsp:cNvSpPr/>
      </dsp:nvSpPr>
      <dsp:spPr>
        <a:xfrm>
          <a:off x="0" y="2192949"/>
          <a:ext cx="4119390" cy="4767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Select your payment gateway</a:t>
          </a:r>
        </a:p>
      </dsp:txBody>
      <dsp:txXfrm>
        <a:off x="23271" y="2216220"/>
        <a:ext cx="4072848" cy="430159"/>
      </dsp:txXfrm>
    </dsp:sp>
    <dsp:sp modelId="{1F713F0A-E29C-4740-ADEC-2AD889B97AB1}">
      <dsp:nvSpPr>
        <dsp:cNvPr id="0" name=""/>
        <dsp:cNvSpPr/>
      </dsp:nvSpPr>
      <dsp:spPr>
        <a:xfrm>
          <a:off x="0" y="2704210"/>
          <a:ext cx="4119390" cy="4767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Check the terms and conditions box</a:t>
          </a:r>
        </a:p>
      </dsp:txBody>
      <dsp:txXfrm>
        <a:off x="23271" y="2727481"/>
        <a:ext cx="4072848" cy="430159"/>
      </dsp:txXfrm>
    </dsp:sp>
    <dsp:sp modelId="{B1902C22-F771-43D7-9AFC-356C4826484D}">
      <dsp:nvSpPr>
        <dsp:cNvPr id="0" name=""/>
        <dsp:cNvSpPr/>
      </dsp:nvSpPr>
      <dsp:spPr>
        <a:xfrm>
          <a:off x="0" y="3215472"/>
          <a:ext cx="4119390" cy="4767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And proceed.</a:t>
          </a:r>
        </a:p>
      </dsp:txBody>
      <dsp:txXfrm>
        <a:off x="23271" y="3238743"/>
        <a:ext cx="4072848" cy="430159"/>
      </dsp:txXfrm>
    </dsp:sp>
    <dsp:sp modelId="{F90A10F6-F303-4F49-A1BF-852E73531A26}">
      <dsp:nvSpPr>
        <dsp:cNvPr id="0" name=""/>
        <dsp:cNvSpPr/>
      </dsp:nvSpPr>
      <dsp:spPr>
        <a:xfrm>
          <a:off x="0" y="3726734"/>
          <a:ext cx="4119390" cy="4767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Payments can be made via bank deposits, cards or cryptocurrency.</a:t>
          </a:r>
        </a:p>
      </dsp:txBody>
      <dsp:txXfrm>
        <a:off x="23271" y="3750005"/>
        <a:ext cx="4072848" cy="4301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8D985-446A-7A2C-7286-6298447F0E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1379F21E-C64A-D9C4-01B9-32F393F6E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8D02CC1A-7D99-DF23-D76A-166F0865F09B}"/>
              </a:ext>
            </a:extLst>
          </p:cNvPr>
          <p:cNvSpPr>
            <a:spLocks noGrp="1"/>
          </p:cNvSpPr>
          <p:nvPr>
            <p:ph type="dt" sz="half" idx="10"/>
          </p:nvPr>
        </p:nvSpPr>
        <p:spPr/>
        <p:txBody>
          <a:bodyPr/>
          <a:lstStyle/>
          <a:p>
            <a:fld id="{21F1873E-F6CC-472F-BF86-4D4801DE79D7}" type="datetimeFigureOut">
              <a:rPr lang="en-NG" smtClean="0"/>
              <a:t>17/06/2023</a:t>
            </a:fld>
            <a:endParaRPr lang="en-NG"/>
          </a:p>
        </p:txBody>
      </p:sp>
      <p:sp>
        <p:nvSpPr>
          <p:cNvPr id="5" name="Footer Placeholder 4">
            <a:extLst>
              <a:ext uri="{FF2B5EF4-FFF2-40B4-BE49-F238E27FC236}">
                <a16:creationId xmlns:a16="http://schemas.microsoft.com/office/drawing/2014/main" id="{2805F37C-21A2-C5CB-33E2-B200C88E5F98}"/>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6271E81D-2FB2-B595-50AF-34F2494CA23B}"/>
              </a:ext>
            </a:extLst>
          </p:cNvPr>
          <p:cNvSpPr>
            <a:spLocks noGrp="1"/>
          </p:cNvSpPr>
          <p:nvPr>
            <p:ph type="sldNum" sz="quarter" idx="12"/>
          </p:nvPr>
        </p:nvSpPr>
        <p:spPr/>
        <p:txBody>
          <a:bodyPr/>
          <a:lstStyle/>
          <a:p>
            <a:fld id="{9487E0C6-3307-4ED8-8BC7-AC8859C37CBA}" type="slidenum">
              <a:rPr lang="en-NG" smtClean="0"/>
              <a:t>‹#›</a:t>
            </a:fld>
            <a:endParaRPr lang="en-NG"/>
          </a:p>
        </p:txBody>
      </p:sp>
    </p:spTree>
    <p:extLst>
      <p:ext uri="{BB962C8B-B14F-4D97-AF65-F5344CB8AC3E}">
        <p14:creationId xmlns:p14="http://schemas.microsoft.com/office/powerpoint/2010/main" val="73395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1A067-6818-83DB-EF6F-00C23BCBF914}"/>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ACD148B8-E9AD-DF52-0E00-475E8B85BB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01036515-79B5-F694-074A-8DED257EE697}"/>
              </a:ext>
            </a:extLst>
          </p:cNvPr>
          <p:cNvSpPr>
            <a:spLocks noGrp="1"/>
          </p:cNvSpPr>
          <p:nvPr>
            <p:ph type="dt" sz="half" idx="10"/>
          </p:nvPr>
        </p:nvSpPr>
        <p:spPr/>
        <p:txBody>
          <a:bodyPr/>
          <a:lstStyle/>
          <a:p>
            <a:fld id="{21F1873E-F6CC-472F-BF86-4D4801DE79D7}" type="datetimeFigureOut">
              <a:rPr lang="en-NG" smtClean="0"/>
              <a:t>17/06/2023</a:t>
            </a:fld>
            <a:endParaRPr lang="en-NG"/>
          </a:p>
        </p:txBody>
      </p:sp>
      <p:sp>
        <p:nvSpPr>
          <p:cNvPr id="5" name="Footer Placeholder 4">
            <a:extLst>
              <a:ext uri="{FF2B5EF4-FFF2-40B4-BE49-F238E27FC236}">
                <a16:creationId xmlns:a16="http://schemas.microsoft.com/office/drawing/2014/main" id="{90ABF775-AE1E-D132-8778-3DE08E03A74D}"/>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914C6BDA-D145-4B34-BF95-73E0C513402C}"/>
              </a:ext>
            </a:extLst>
          </p:cNvPr>
          <p:cNvSpPr>
            <a:spLocks noGrp="1"/>
          </p:cNvSpPr>
          <p:nvPr>
            <p:ph type="sldNum" sz="quarter" idx="12"/>
          </p:nvPr>
        </p:nvSpPr>
        <p:spPr/>
        <p:txBody>
          <a:bodyPr/>
          <a:lstStyle/>
          <a:p>
            <a:fld id="{9487E0C6-3307-4ED8-8BC7-AC8859C37CBA}" type="slidenum">
              <a:rPr lang="en-NG" smtClean="0"/>
              <a:t>‹#›</a:t>
            </a:fld>
            <a:endParaRPr lang="en-NG"/>
          </a:p>
        </p:txBody>
      </p:sp>
    </p:spTree>
    <p:extLst>
      <p:ext uri="{BB962C8B-B14F-4D97-AF65-F5344CB8AC3E}">
        <p14:creationId xmlns:p14="http://schemas.microsoft.com/office/powerpoint/2010/main" val="75312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DCC0BD-857D-0580-0BA3-C565A67AA1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C362D565-CFC2-ABEB-8861-AEF0395BDB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F4CBE777-A532-479F-1138-1FC2FFF1F55D}"/>
              </a:ext>
            </a:extLst>
          </p:cNvPr>
          <p:cNvSpPr>
            <a:spLocks noGrp="1"/>
          </p:cNvSpPr>
          <p:nvPr>
            <p:ph type="dt" sz="half" idx="10"/>
          </p:nvPr>
        </p:nvSpPr>
        <p:spPr/>
        <p:txBody>
          <a:bodyPr/>
          <a:lstStyle/>
          <a:p>
            <a:fld id="{21F1873E-F6CC-472F-BF86-4D4801DE79D7}" type="datetimeFigureOut">
              <a:rPr lang="en-NG" smtClean="0"/>
              <a:t>17/06/2023</a:t>
            </a:fld>
            <a:endParaRPr lang="en-NG"/>
          </a:p>
        </p:txBody>
      </p:sp>
      <p:sp>
        <p:nvSpPr>
          <p:cNvPr id="5" name="Footer Placeholder 4">
            <a:extLst>
              <a:ext uri="{FF2B5EF4-FFF2-40B4-BE49-F238E27FC236}">
                <a16:creationId xmlns:a16="http://schemas.microsoft.com/office/drawing/2014/main" id="{8B169C73-A62D-954C-8D9D-CAD0ABC232CD}"/>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19DD7DA4-B490-92BA-0D72-AFC385E3385F}"/>
              </a:ext>
            </a:extLst>
          </p:cNvPr>
          <p:cNvSpPr>
            <a:spLocks noGrp="1"/>
          </p:cNvSpPr>
          <p:nvPr>
            <p:ph type="sldNum" sz="quarter" idx="12"/>
          </p:nvPr>
        </p:nvSpPr>
        <p:spPr/>
        <p:txBody>
          <a:bodyPr/>
          <a:lstStyle/>
          <a:p>
            <a:fld id="{9487E0C6-3307-4ED8-8BC7-AC8859C37CBA}" type="slidenum">
              <a:rPr lang="en-NG" smtClean="0"/>
              <a:t>‹#›</a:t>
            </a:fld>
            <a:endParaRPr lang="en-NG"/>
          </a:p>
        </p:txBody>
      </p:sp>
    </p:spTree>
    <p:extLst>
      <p:ext uri="{BB962C8B-B14F-4D97-AF65-F5344CB8AC3E}">
        <p14:creationId xmlns:p14="http://schemas.microsoft.com/office/powerpoint/2010/main" val="181704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ADA81-77E1-E51E-341D-8BDD43A74195}"/>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ECB9BBD2-6E12-1079-3ED5-F604761096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3BF9A54D-7A14-F21B-F5CB-7FB399F66123}"/>
              </a:ext>
            </a:extLst>
          </p:cNvPr>
          <p:cNvSpPr>
            <a:spLocks noGrp="1"/>
          </p:cNvSpPr>
          <p:nvPr>
            <p:ph type="dt" sz="half" idx="10"/>
          </p:nvPr>
        </p:nvSpPr>
        <p:spPr/>
        <p:txBody>
          <a:bodyPr/>
          <a:lstStyle/>
          <a:p>
            <a:fld id="{21F1873E-F6CC-472F-BF86-4D4801DE79D7}" type="datetimeFigureOut">
              <a:rPr lang="en-NG" smtClean="0"/>
              <a:t>17/06/2023</a:t>
            </a:fld>
            <a:endParaRPr lang="en-NG"/>
          </a:p>
        </p:txBody>
      </p:sp>
      <p:sp>
        <p:nvSpPr>
          <p:cNvPr id="5" name="Footer Placeholder 4">
            <a:extLst>
              <a:ext uri="{FF2B5EF4-FFF2-40B4-BE49-F238E27FC236}">
                <a16:creationId xmlns:a16="http://schemas.microsoft.com/office/drawing/2014/main" id="{6CCB2E13-AA0A-D89D-3811-D6CD4B068225}"/>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3B4F7A1D-A0F8-6016-55CF-2A3AC1FC842D}"/>
              </a:ext>
            </a:extLst>
          </p:cNvPr>
          <p:cNvSpPr>
            <a:spLocks noGrp="1"/>
          </p:cNvSpPr>
          <p:nvPr>
            <p:ph type="sldNum" sz="quarter" idx="12"/>
          </p:nvPr>
        </p:nvSpPr>
        <p:spPr/>
        <p:txBody>
          <a:bodyPr/>
          <a:lstStyle/>
          <a:p>
            <a:fld id="{9487E0C6-3307-4ED8-8BC7-AC8859C37CBA}" type="slidenum">
              <a:rPr lang="en-NG" smtClean="0"/>
              <a:t>‹#›</a:t>
            </a:fld>
            <a:endParaRPr lang="en-NG"/>
          </a:p>
        </p:txBody>
      </p:sp>
    </p:spTree>
    <p:extLst>
      <p:ext uri="{BB962C8B-B14F-4D97-AF65-F5344CB8AC3E}">
        <p14:creationId xmlns:p14="http://schemas.microsoft.com/office/powerpoint/2010/main" val="3105818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E012-9FF5-A81A-C2FC-CE9896265E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id="{AAC7A5D3-85CB-B223-3CA7-5CDA438D4C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CB5945-5C0A-DF4E-A947-0193F7DA72F8}"/>
              </a:ext>
            </a:extLst>
          </p:cNvPr>
          <p:cNvSpPr>
            <a:spLocks noGrp="1"/>
          </p:cNvSpPr>
          <p:nvPr>
            <p:ph type="dt" sz="half" idx="10"/>
          </p:nvPr>
        </p:nvSpPr>
        <p:spPr/>
        <p:txBody>
          <a:bodyPr/>
          <a:lstStyle/>
          <a:p>
            <a:fld id="{21F1873E-F6CC-472F-BF86-4D4801DE79D7}" type="datetimeFigureOut">
              <a:rPr lang="en-NG" smtClean="0"/>
              <a:t>17/06/2023</a:t>
            </a:fld>
            <a:endParaRPr lang="en-NG"/>
          </a:p>
        </p:txBody>
      </p:sp>
      <p:sp>
        <p:nvSpPr>
          <p:cNvPr id="5" name="Footer Placeholder 4">
            <a:extLst>
              <a:ext uri="{FF2B5EF4-FFF2-40B4-BE49-F238E27FC236}">
                <a16:creationId xmlns:a16="http://schemas.microsoft.com/office/drawing/2014/main" id="{DE24B3A6-8731-8DF2-8A3C-EBB3751D68BB}"/>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FBD1C31B-5373-198C-34A4-4CE5A05C3736}"/>
              </a:ext>
            </a:extLst>
          </p:cNvPr>
          <p:cNvSpPr>
            <a:spLocks noGrp="1"/>
          </p:cNvSpPr>
          <p:nvPr>
            <p:ph type="sldNum" sz="quarter" idx="12"/>
          </p:nvPr>
        </p:nvSpPr>
        <p:spPr/>
        <p:txBody>
          <a:bodyPr/>
          <a:lstStyle/>
          <a:p>
            <a:fld id="{9487E0C6-3307-4ED8-8BC7-AC8859C37CBA}" type="slidenum">
              <a:rPr lang="en-NG" smtClean="0"/>
              <a:t>‹#›</a:t>
            </a:fld>
            <a:endParaRPr lang="en-NG"/>
          </a:p>
        </p:txBody>
      </p:sp>
    </p:spTree>
    <p:extLst>
      <p:ext uri="{BB962C8B-B14F-4D97-AF65-F5344CB8AC3E}">
        <p14:creationId xmlns:p14="http://schemas.microsoft.com/office/powerpoint/2010/main" val="62744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13AB-E4A0-B3D7-C321-91B2C83D1B4E}"/>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DF16C585-7CB1-87CE-3A86-6E181439BD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id="{415BADE2-3F9A-3D37-FA5B-1192E4CAEB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id="{635FC240-A001-7389-58A5-99E59762F031}"/>
              </a:ext>
            </a:extLst>
          </p:cNvPr>
          <p:cNvSpPr>
            <a:spLocks noGrp="1"/>
          </p:cNvSpPr>
          <p:nvPr>
            <p:ph type="dt" sz="half" idx="10"/>
          </p:nvPr>
        </p:nvSpPr>
        <p:spPr/>
        <p:txBody>
          <a:bodyPr/>
          <a:lstStyle/>
          <a:p>
            <a:fld id="{21F1873E-F6CC-472F-BF86-4D4801DE79D7}" type="datetimeFigureOut">
              <a:rPr lang="en-NG" smtClean="0"/>
              <a:t>17/06/2023</a:t>
            </a:fld>
            <a:endParaRPr lang="en-NG"/>
          </a:p>
        </p:txBody>
      </p:sp>
      <p:sp>
        <p:nvSpPr>
          <p:cNvPr id="6" name="Footer Placeholder 5">
            <a:extLst>
              <a:ext uri="{FF2B5EF4-FFF2-40B4-BE49-F238E27FC236}">
                <a16:creationId xmlns:a16="http://schemas.microsoft.com/office/drawing/2014/main" id="{DEFDBB34-C5E2-266E-8319-07E1F921558B}"/>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DD6B1FAA-7441-AD4B-02AC-0776A6590DAD}"/>
              </a:ext>
            </a:extLst>
          </p:cNvPr>
          <p:cNvSpPr>
            <a:spLocks noGrp="1"/>
          </p:cNvSpPr>
          <p:nvPr>
            <p:ph type="sldNum" sz="quarter" idx="12"/>
          </p:nvPr>
        </p:nvSpPr>
        <p:spPr/>
        <p:txBody>
          <a:bodyPr/>
          <a:lstStyle/>
          <a:p>
            <a:fld id="{9487E0C6-3307-4ED8-8BC7-AC8859C37CBA}" type="slidenum">
              <a:rPr lang="en-NG" smtClean="0"/>
              <a:t>‹#›</a:t>
            </a:fld>
            <a:endParaRPr lang="en-NG"/>
          </a:p>
        </p:txBody>
      </p:sp>
    </p:spTree>
    <p:extLst>
      <p:ext uri="{BB962C8B-B14F-4D97-AF65-F5344CB8AC3E}">
        <p14:creationId xmlns:p14="http://schemas.microsoft.com/office/powerpoint/2010/main" val="200282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EC0D0-9786-C04B-20D5-592C2788F061}"/>
              </a:ext>
            </a:extLst>
          </p:cNvPr>
          <p:cNvSpPr>
            <a:spLocks noGrp="1"/>
          </p:cNvSpPr>
          <p:nvPr>
            <p:ph type="title"/>
          </p:nvPr>
        </p:nvSpPr>
        <p:spPr>
          <a:xfrm>
            <a:off x="839788" y="365125"/>
            <a:ext cx="105156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id="{600740E5-254A-367D-9D2C-7DBE3197BA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EEEDAB-BC0D-5840-1F1A-320084F3D3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id="{9BE657D4-6D89-F3E1-20F1-42CBD06FB3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CE9E81-A637-1024-7A4C-688AF1674C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id="{1BD0BAA5-6269-912A-1886-1B0ED8950653}"/>
              </a:ext>
            </a:extLst>
          </p:cNvPr>
          <p:cNvSpPr>
            <a:spLocks noGrp="1"/>
          </p:cNvSpPr>
          <p:nvPr>
            <p:ph type="dt" sz="half" idx="10"/>
          </p:nvPr>
        </p:nvSpPr>
        <p:spPr/>
        <p:txBody>
          <a:bodyPr/>
          <a:lstStyle/>
          <a:p>
            <a:fld id="{21F1873E-F6CC-472F-BF86-4D4801DE79D7}" type="datetimeFigureOut">
              <a:rPr lang="en-NG" smtClean="0"/>
              <a:t>17/06/2023</a:t>
            </a:fld>
            <a:endParaRPr lang="en-NG"/>
          </a:p>
        </p:txBody>
      </p:sp>
      <p:sp>
        <p:nvSpPr>
          <p:cNvPr id="8" name="Footer Placeholder 7">
            <a:extLst>
              <a:ext uri="{FF2B5EF4-FFF2-40B4-BE49-F238E27FC236}">
                <a16:creationId xmlns:a16="http://schemas.microsoft.com/office/drawing/2014/main" id="{1D17F6EA-E870-F7F3-0BC1-2692733C4301}"/>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EE246E6C-3FAE-1675-5034-C479C3B06B05}"/>
              </a:ext>
            </a:extLst>
          </p:cNvPr>
          <p:cNvSpPr>
            <a:spLocks noGrp="1"/>
          </p:cNvSpPr>
          <p:nvPr>
            <p:ph type="sldNum" sz="quarter" idx="12"/>
          </p:nvPr>
        </p:nvSpPr>
        <p:spPr/>
        <p:txBody>
          <a:bodyPr/>
          <a:lstStyle/>
          <a:p>
            <a:fld id="{9487E0C6-3307-4ED8-8BC7-AC8859C37CBA}" type="slidenum">
              <a:rPr lang="en-NG" smtClean="0"/>
              <a:t>‹#›</a:t>
            </a:fld>
            <a:endParaRPr lang="en-NG"/>
          </a:p>
        </p:txBody>
      </p:sp>
    </p:spTree>
    <p:extLst>
      <p:ext uri="{BB962C8B-B14F-4D97-AF65-F5344CB8AC3E}">
        <p14:creationId xmlns:p14="http://schemas.microsoft.com/office/powerpoint/2010/main" val="349157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E79A-1094-EEF0-E3E8-ED231090BA60}"/>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B13A61E7-5AFE-C223-44C2-B88F9ED936D3}"/>
              </a:ext>
            </a:extLst>
          </p:cNvPr>
          <p:cNvSpPr>
            <a:spLocks noGrp="1"/>
          </p:cNvSpPr>
          <p:nvPr>
            <p:ph type="dt" sz="half" idx="10"/>
          </p:nvPr>
        </p:nvSpPr>
        <p:spPr/>
        <p:txBody>
          <a:bodyPr/>
          <a:lstStyle/>
          <a:p>
            <a:fld id="{21F1873E-F6CC-472F-BF86-4D4801DE79D7}" type="datetimeFigureOut">
              <a:rPr lang="en-NG" smtClean="0"/>
              <a:t>17/06/2023</a:t>
            </a:fld>
            <a:endParaRPr lang="en-NG"/>
          </a:p>
        </p:txBody>
      </p:sp>
      <p:sp>
        <p:nvSpPr>
          <p:cNvPr id="4" name="Footer Placeholder 3">
            <a:extLst>
              <a:ext uri="{FF2B5EF4-FFF2-40B4-BE49-F238E27FC236}">
                <a16:creationId xmlns:a16="http://schemas.microsoft.com/office/drawing/2014/main" id="{54D78604-A588-8A0D-CD19-40599EE0E723}"/>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27466CB6-BD76-D8AA-4C2D-108C5AED1CD5}"/>
              </a:ext>
            </a:extLst>
          </p:cNvPr>
          <p:cNvSpPr>
            <a:spLocks noGrp="1"/>
          </p:cNvSpPr>
          <p:nvPr>
            <p:ph type="sldNum" sz="quarter" idx="12"/>
          </p:nvPr>
        </p:nvSpPr>
        <p:spPr/>
        <p:txBody>
          <a:bodyPr/>
          <a:lstStyle/>
          <a:p>
            <a:fld id="{9487E0C6-3307-4ED8-8BC7-AC8859C37CBA}" type="slidenum">
              <a:rPr lang="en-NG" smtClean="0"/>
              <a:t>‹#›</a:t>
            </a:fld>
            <a:endParaRPr lang="en-NG"/>
          </a:p>
        </p:txBody>
      </p:sp>
    </p:spTree>
    <p:extLst>
      <p:ext uri="{BB962C8B-B14F-4D97-AF65-F5344CB8AC3E}">
        <p14:creationId xmlns:p14="http://schemas.microsoft.com/office/powerpoint/2010/main" val="1633534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5F94EC-3F1C-14BC-507C-CC5ABD15AE84}"/>
              </a:ext>
            </a:extLst>
          </p:cNvPr>
          <p:cNvSpPr>
            <a:spLocks noGrp="1"/>
          </p:cNvSpPr>
          <p:nvPr>
            <p:ph type="dt" sz="half" idx="10"/>
          </p:nvPr>
        </p:nvSpPr>
        <p:spPr/>
        <p:txBody>
          <a:bodyPr/>
          <a:lstStyle/>
          <a:p>
            <a:fld id="{21F1873E-F6CC-472F-BF86-4D4801DE79D7}" type="datetimeFigureOut">
              <a:rPr lang="en-NG" smtClean="0"/>
              <a:t>17/06/2023</a:t>
            </a:fld>
            <a:endParaRPr lang="en-NG"/>
          </a:p>
        </p:txBody>
      </p:sp>
      <p:sp>
        <p:nvSpPr>
          <p:cNvPr id="3" name="Footer Placeholder 2">
            <a:extLst>
              <a:ext uri="{FF2B5EF4-FFF2-40B4-BE49-F238E27FC236}">
                <a16:creationId xmlns:a16="http://schemas.microsoft.com/office/drawing/2014/main" id="{6A71CC23-9370-1191-17BB-58F3F03B6E4A}"/>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D7DF3CD3-CE11-4E01-11E6-CFAA4DE4E5C0}"/>
              </a:ext>
            </a:extLst>
          </p:cNvPr>
          <p:cNvSpPr>
            <a:spLocks noGrp="1"/>
          </p:cNvSpPr>
          <p:nvPr>
            <p:ph type="sldNum" sz="quarter" idx="12"/>
          </p:nvPr>
        </p:nvSpPr>
        <p:spPr/>
        <p:txBody>
          <a:bodyPr/>
          <a:lstStyle/>
          <a:p>
            <a:fld id="{9487E0C6-3307-4ED8-8BC7-AC8859C37CBA}" type="slidenum">
              <a:rPr lang="en-NG" smtClean="0"/>
              <a:t>‹#›</a:t>
            </a:fld>
            <a:endParaRPr lang="en-NG"/>
          </a:p>
        </p:txBody>
      </p:sp>
    </p:spTree>
    <p:extLst>
      <p:ext uri="{BB962C8B-B14F-4D97-AF65-F5344CB8AC3E}">
        <p14:creationId xmlns:p14="http://schemas.microsoft.com/office/powerpoint/2010/main" val="1514537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4BEE2-F3E3-D1F5-424C-B24FD31EFB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id="{1A607B71-59CB-2077-8371-7B08C101C4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id="{9B32FCFA-E5A8-352A-041F-AD5BD9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E9973A-E04C-D593-05A3-7E1B25FEEE23}"/>
              </a:ext>
            </a:extLst>
          </p:cNvPr>
          <p:cNvSpPr>
            <a:spLocks noGrp="1"/>
          </p:cNvSpPr>
          <p:nvPr>
            <p:ph type="dt" sz="half" idx="10"/>
          </p:nvPr>
        </p:nvSpPr>
        <p:spPr/>
        <p:txBody>
          <a:bodyPr/>
          <a:lstStyle/>
          <a:p>
            <a:fld id="{21F1873E-F6CC-472F-BF86-4D4801DE79D7}" type="datetimeFigureOut">
              <a:rPr lang="en-NG" smtClean="0"/>
              <a:t>17/06/2023</a:t>
            </a:fld>
            <a:endParaRPr lang="en-NG"/>
          </a:p>
        </p:txBody>
      </p:sp>
      <p:sp>
        <p:nvSpPr>
          <p:cNvPr id="6" name="Footer Placeholder 5">
            <a:extLst>
              <a:ext uri="{FF2B5EF4-FFF2-40B4-BE49-F238E27FC236}">
                <a16:creationId xmlns:a16="http://schemas.microsoft.com/office/drawing/2014/main" id="{C240B254-4981-4E56-0076-3467D002449F}"/>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04227CE6-6A5D-9ED9-B367-86B2B82403F8}"/>
              </a:ext>
            </a:extLst>
          </p:cNvPr>
          <p:cNvSpPr>
            <a:spLocks noGrp="1"/>
          </p:cNvSpPr>
          <p:nvPr>
            <p:ph type="sldNum" sz="quarter" idx="12"/>
          </p:nvPr>
        </p:nvSpPr>
        <p:spPr/>
        <p:txBody>
          <a:bodyPr/>
          <a:lstStyle/>
          <a:p>
            <a:fld id="{9487E0C6-3307-4ED8-8BC7-AC8859C37CBA}" type="slidenum">
              <a:rPr lang="en-NG" smtClean="0"/>
              <a:t>‹#›</a:t>
            </a:fld>
            <a:endParaRPr lang="en-NG"/>
          </a:p>
        </p:txBody>
      </p:sp>
    </p:spTree>
    <p:extLst>
      <p:ext uri="{BB962C8B-B14F-4D97-AF65-F5344CB8AC3E}">
        <p14:creationId xmlns:p14="http://schemas.microsoft.com/office/powerpoint/2010/main" val="103493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601D-3CD6-DA22-C5AD-54A3BB3CC5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id="{48FAB9D6-5BC2-0AEF-CE53-36B69342BB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D45A46B8-ECD1-6CDE-7CA8-418CDABFCD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59B8F3-B428-1A64-3065-87260C8ADEF8}"/>
              </a:ext>
            </a:extLst>
          </p:cNvPr>
          <p:cNvSpPr>
            <a:spLocks noGrp="1"/>
          </p:cNvSpPr>
          <p:nvPr>
            <p:ph type="dt" sz="half" idx="10"/>
          </p:nvPr>
        </p:nvSpPr>
        <p:spPr/>
        <p:txBody>
          <a:bodyPr/>
          <a:lstStyle/>
          <a:p>
            <a:fld id="{21F1873E-F6CC-472F-BF86-4D4801DE79D7}" type="datetimeFigureOut">
              <a:rPr lang="en-NG" smtClean="0"/>
              <a:t>17/06/2023</a:t>
            </a:fld>
            <a:endParaRPr lang="en-NG"/>
          </a:p>
        </p:txBody>
      </p:sp>
      <p:sp>
        <p:nvSpPr>
          <p:cNvPr id="6" name="Footer Placeholder 5">
            <a:extLst>
              <a:ext uri="{FF2B5EF4-FFF2-40B4-BE49-F238E27FC236}">
                <a16:creationId xmlns:a16="http://schemas.microsoft.com/office/drawing/2014/main" id="{16DA7122-E7B6-0756-37D9-0DE0C062ECDB}"/>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563013D3-9A24-021A-BC92-C1A060917CD1}"/>
              </a:ext>
            </a:extLst>
          </p:cNvPr>
          <p:cNvSpPr>
            <a:spLocks noGrp="1"/>
          </p:cNvSpPr>
          <p:nvPr>
            <p:ph type="sldNum" sz="quarter" idx="12"/>
          </p:nvPr>
        </p:nvSpPr>
        <p:spPr/>
        <p:txBody>
          <a:bodyPr/>
          <a:lstStyle/>
          <a:p>
            <a:fld id="{9487E0C6-3307-4ED8-8BC7-AC8859C37CBA}" type="slidenum">
              <a:rPr lang="en-NG" smtClean="0"/>
              <a:t>‹#›</a:t>
            </a:fld>
            <a:endParaRPr lang="en-NG"/>
          </a:p>
        </p:txBody>
      </p:sp>
    </p:spTree>
    <p:extLst>
      <p:ext uri="{BB962C8B-B14F-4D97-AF65-F5344CB8AC3E}">
        <p14:creationId xmlns:p14="http://schemas.microsoft.com/office/powerpoint/2010/main" val="4184531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52C217-916F-F78E-ACFA-238E522E72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5CDFDE0E-7F07-1776-00BF-BE4AFA7676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DA4A9B60-C369-2A0C-4FA9-72AF00C68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1873E-F6CC-472F-BF86-4D4801DE79D7}" type="datetimeFigureOut">
              <a:rPr lang="en-NG" smtClean="0"/>
              <a:t>17/06/2023</a:t>
            </a:fld>
            <a:endParaRPr lang="en-NG"/>
          </a:p>
        </p:txBody>
      </p:sp>
      <p:sp>
        <p:nvSpPr>
          <p:cNvPr id="5" name="Footer Placeholder 4">
            <a:extLst>
              <a:ext uri="{FF2B5EF4-FFF2-40B4-BE49-F238E27FC236}">
                <a16:creationId xmlns:a16="http://schemas.microsoft.com/office/drawing/2014/main" id="{06DE7904-5FC4-146E-55FD-203A8BA2FB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G"/>
          </a:p>
        </p:txBody>
      </p:sp>
      <p:sp>
        <p:nvSpPr>
          <p:cNvPr id="6" name="Slide Number Placeholder 5">
            <a:extLst>
              <a:ext uri="{FF2B5EF4-FFF2-40B4-BE49-F238E27FC236}">
                <a16:creationId xmlns:a16="http://schemas.microsoft.com/office/drawing/2014/main" id="{4670770C-4666-86CA-CB4C-6526D6F8C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7E0C6-3307-4ED8-8BC7-AC8859C37CBA}" type="slidenum">
              <a:rPr lang="en-NG" smtClean="0"/>
              <a:t>‹#›</a:t>
            </a:fld>
            <a:endParaRPr lang="en-NG"/>
          </a:p>
        </p:txBody>
      </p:sp>
    </p:spTree>
    <p:extLst>
      <p:ext uri="{BB962C8B-B14F-4D97-AF65-F5344CB8AC3E}">
        <p14:creationId xmlns:p14="http://schemas.microsoft.com/office/powerpoint/2010/main" val="2917281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2.png"/><Relationship Id="rId4" Type="http://schemas.openxmlformats.org/officeDocument/2006/relationships/diagramQuickStyle" Target="../diagrams/quickStyle2.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learning.iipmi.org/membership-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learning.iipmi.org/membership-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training@iipmi.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ipmi.org/" TargetMode="External"/><Relationship Id="rId2" Type="http://schemas.openxmlformats.org/officeDocument/2006/relationships/hyperlink" Target="https://elearning.iipmi.or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learning.iipmi.org/"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0544DD8-EC85-2D7B-3007-0A83E4C0E673}"/>
              </a:ext>
            </a:extLst>
          </p:cNvPr>
          <p:cNvPicPr>
            <a:picLocks noChangeAspect="1"/>
          </p:cNvPicPr>
          <p:nvPr/>
        </p:nvPicPr>
        <p:blipFill rotWithShape="1">
          <a:blip r:embed="rId2"/>
          <a:srcRect r="8705" b="1"/>
          <a:stretch/>
        </p:blipFill>
        <p:spPr>
          <a:xfrm>
            <a:off x="1" y="10"/>
            <a:ext cx="9669642" cy="6857990"/>
          </a:xfrm>
          <a:prstGeom prst="rect">
            <a:avLst/>
          </a:prstGeom>
        </p:spPr>
      </p:pic>
      <p:sp>
        <p:nvSpPr>
          <p:cNvPr id="26"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E4E09E-BC3A-3EEE-C2FD-7237BBC13835}"/>
              </a:ext>
            </a:extLst>
          </p:cNvPr>
          <p:cNvSpPr>
            <a:spLocks noGrp="1"/>
          </p:cNvSpPr>
          <p:nvPr>
            <p:ph type="ctrTitle"/>
          </p:nvPr>
        </p:nvSpPr>
        <p:spPr>
          <a:xfrm>
            <a:off x="7935402" y="743447"/>
            <a:ext cx="3445765" cy="3692028"/>
          </a:xfrm>
          <a:noFill/>
        </p:spPr>
        <p:txBody>
          <a:bodyPr>
            <a:normAutofit/>
          </a:bodyPr>
          <a:lstStyle/>
          <a:p>
            <a:pPr algn="l"/>
            <a:r>
              <a:rPr lang="en-US" sz="3300"/>
              <a:t>E-LEARNING PORTAL DOCUMENTATION</a:t>
            </a:r>
            <a:endParaRPr lang="en-NG" sz="3300"/>
          </a:p>
        </p:txBody>
      </p:sp>
      <p:sp>
        <p:nvSpPr>
          <p:cNvPr id="3" name="Subtitle 2">
            <a:extLst>
              <a:ext uri="{FF2B5EF4-FFF2-40B4-BE49-F238E27FC236}">
                <a16:creationId xmlns:a16="http://schemas.microsoft.com/office/drawing/2014/main" id="{14419C7E-8818-61E9-76F5-AFC20909A3B3}"/>
              </a:ext>
            </a:extLst>
          </p:cNvPr>
          <p:cNvSpPr>
            <a:spLocks noGrp="1"/>
          </p:cNvSpPr>
          <p:nvPr>
            <p:ph type="subTitle" idx="1"/>
          </p:nvPr>
        </p:nvSpPr>
        <p:spPr>
          <a:xfrm>
            <a:off x="7935403" y="4629234"/>
            <a:ext cx="3445766" cy="1485319"/>
          </a:xfrm>
          <a:noFill/>
        </p:spPr>
        <p:txBody>
          <a:bodyPr>
            <a:normAutofit/>
          </a:bodyPr>
          <a:lstStyle/>
          <a:p>
            <a:pPr algn="l"/>
            <a:r>
              <a:rPr lang="en-US"/>
              <a:t>INTEGRATED INSTITUTE OF PROFDESSIONAL MANAGEMENT</a:t>
            </a:r>
            <a:endParaRPr lang="en-NG"/>
          </a:p>
        </p:txBody>
      </p:sp>
      <p:pic>
        <p:nvPicPr>
          <p:cNvPr id="6" name="Picture 5">
            <a:extLst>
              <a:ext uri="{FF2B5EF4-FFF2-40B4-BE49-F238E27FC236}">
                <a16:creationId xmlns:a16="http://schemas.microsoft.com/office/drawing/2014/main" id="{A0F876C8-2B81-FFDA-ADF9-90413BBB3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3028" y="1658212"/>
            <a:ext cx="1287743" cy="1274993"/>
          </a:xfrm>
          <a:prstGeom prst="rect">
            <a:avLst/>
          </a:prstGeom>
        </p:spPr>
      </p:pic>
    </p:spTree>
    <p:extLst>
      <p:ext uri="{BB962C8B-B14F-4D97-AF65-F5344CB8AC3E}">
        <p14:creationId xmlns:p14="http://schemas.microsoft.com/office/powerpoint/2010/main" val="2738344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994BD8-2B1F-D97C-5EF6-A888C56B724C}"/>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Searching for a Course</a:t>
            </a:r>
            <a:endParaRPr lang="en-NG" sz="4000">
              <a:solidFill>
                <a:srgbClr val="FFFFFF"/>
              </a:solidFill>
            </a:endParaRPr>
          </a:p>
        </p:txBody>
      </p:sp>
      <p:sp>
        <p:nvSpPr>
          <p:cNvPr id="3" name="Content Placeholder 2">
            <a:extLst>
              <a:ext uri="{FF2B5EF4-FFF2-40B4-BE49-F238E27FC236}">
                <a16:creationId xmlns:a16="http://schemas.microsoft.com/office/drawing/2014/main" id="{E398AF5A-7E4C-70FB-9652-2CB52FE8BDFE}"/>
              </a:ext>
            </a:extLst>
          </p:cNvPr>
          <p:cNvSpPr>
            <a:spLocks noGrp="1"/>
          </p:cNvSpPr>
          <p:nvPr>
            <p:ph idx="1"/>
          </p:nvPr>
        </p:nvSpPr>
        <p:spPr>
          <a:xfrm>
            <a:off x="1682143" y="2886635"/>
            <a:ext cx="2706214" cy="3418749"/>
          </a:xfrm>
        </p:spPr>
        <p:txBody>
          <a:bodyPr/>
          <a:lstStyle/>
          <a:p>
            <a:pPr marL="178308" indent="-178308" defTabSz="713232">
              <a:spcBef>
                <a:spcPts val="780"/>
              </a:spcBef>
            </a:pPr>
            <a:r>
              <a:rPr lang="en-US" sz="2184" kern="1200">
                <a:solidFill>
                  <a:schemeClr val="tx1"/>
                </a:solidFill>
                <a:latin typeface="+mn-lt"/>
                <a:ea typeface="+mn-ea"/>
                <a:cs typeface="+mn-cs"/>
              </a:rPr>
              <a:t>After clicking on Course List, you can streamline your search by using the parameters indicated.</a:t>
            </a:r>
          </a:p>
          <a:p>
            <a:pPr marL="178308" indent="-178308" defTabSz="713232">
              <a:spcBef>
                <a:spcPts val="780"/>
              </a:spcBef>
            </a:pPr>
            <a:r>
              <a:rPr lang="en-US" sz="2184" kern="1200">
                <a:solidFill>
                  <a:schemeClr val="tx1"/>
                </a:solidFill>
                <a:latin typeface="+mn-lt"/>
                <a:ea typeface="+mn-ea"/>
                <a:cs typeface="+mn-cs"/>
              </a:rPr>
              <a:t>You can use, type, category, both or other filters.</a:t>
            </a:r>
            <a:endParaRPr lang="en-NG"/>
          </a:p>
        </p:txBody>
      </p:sp>
      <p:pic>
        <p:nvPicPr>
          <p:cNvPr id="5" name="Picture 4">
            <a:extLst>
              <a:ext uri="{FF2B5EF4-FFF2-40B4-BE49-F238E27FC236}">
                <a16:creationId xmlns:a16="http://schemas.microsoft.com/office/drawing/2014/main" id="{D32DC71D-3225-B337-849F-6A3818033712}"/>
              </a:ext>
            </a:extLst>
          </p:cNvPr>
          <p:cNvPicPr>
            <a:picLocks noChangeAspect="1"/>
          </p:cNvPicPr>
          <p:nvPr/>
        </p:nvPicPr>
        <p:blipFill>
          <a:blip r:embed="rId2"/>
          <a:stretch>
            <a:fillRect/>
          </a:stretch>
        </p:blipFill>
        <p:spPr>
          <a:xfrm>
            <a:off x="4457131" y="2615979"/>
            <a:ext cx="6076667" cy="3689405"/>
          </a:xfrm>
          <a:prstGeom prst="rect">
            <a:avLst/>
          </a:prstGeom>
        </p:spPr>
      </p:pic>
      <p:cxnSp>
        <p:nvCxnSpPr>
          <p:cNvPr id="6" name="Straight Arrow Connector 5">
            <a:extLst>
              <a:ext uri="{FF2B5EF4-FFF2-40B4-BE49-F238E27FC236}">
                <a16:creationId xmlns:a16="http://schemas.microsoft.com/office/drawing/2014/main" id="{9D0673FA-937A-CEF8-EAB1-813D38663BC1}"/>
              </a:ext>
            </a:extLst>
          </p:cNvPr>
          <p:cNvCxnSpPr>
            <a:cxnSpLocks/>
          </p:cNvCxnSpPr>
          <p:nvPr/>
        </p:nvCxnSpPr>
        <p:spPr>
          <a:xfrm rot="5400000" flipV="1">
            <a:off x="5047658" y="4010814"/>
            <a:ext cx="1246420" cy="1"/>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7" name="TextBox 6">
            <a:extLst>
              <a:ext uri="{FF2B5EF4-FFF2-40B4-BE49-F238E27FC236}">
                <a16:creationId xmlns:a16="http://schemas.microsoft.com/office/drawing/2014/main" id="{17DFEB5D-1F96-B6D8-F353-737ADB6D635D}"/>
              </a:ext>
            </a:extLst>
          </p:cNvPr>
          <p:cNvSpPr txBox="1"/>
          <p:nvPr/>
        </p:nvSpPr>
        <p:spPr>
          <a:xfrm>
            <a:off x="4602634" y="2879796"/>
            <a:ext cx="2196943" cy="524503"/>
          </a:xfrm>
          <a:prstGeom prst="rect">
            <a:avLst/>
          </a:prstGeom>
          <a:solidFill>
            <a:srgbClr val="FFC000"/>
          </a:solidFill>
        </p:spPr>
        <p:txBody>
          <a:bodyPr wrap="square" rtlCol="0">
            <a:spAutoFit/>
          </a:bodyPr>
          <a:lstStyle/>
          <a:p>
            <a:pPr defTabSz="713232">
              <a:spcAft>
                <a:spcPts val="600"/>
              </a:spcAft>
            </a:pPr>
            <a:r>
              <a:rPr lang="en-US" sz="1404" kern="1200">
                <a:solidFill>
                  <a:schemeClr val="tx1"/>
                </a:solidFill>
                <a:latin typeface="+mn-lt"/>
                <a:ea typeface="+mn-ea"/>
                <a:cs typeface="+mn-cs"/>
              </a:rPr>
              <a:t>Filter courses using these filters</a:t>
            </a:r>
            <a:endParaRPr lang="en-NG"/>
          </a:p>
        </p:txBody>
      </p:sp>
    </p:spTree>
    <p:extLst>
      <p:ext uri="{BB962C8B-B14F-4D97-AF65-F5344CB8AC3E}">
        <p14:creationId xmlns:p14="http://schemas.microsoft.com/office/powerpoint/2010/main" val="1099820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A0CB13-7E8A-09FC-3674-CD786E0EBEAE}"/>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Enrolling For A Course</a:t>
            </a:r>
            <a:endParaRPr lang="en-NG" sz="4000">
              <a:solidFill>
                <a:srgbClr val="FFFFFF"/>
              </a:solidFill>
            </a:endParaRPr>
          </a:p>
        </p:txBody>
      </p:sp>
      <p:sp>
        <p:nvSpPr>
          <p:cNvPr id="3" name="Content Placeholder 2">
            <a:extLst>
              <a:ext uri="{FF2B5EF4-FFF2-40B4-BE49-F238E27FC236}">
                <a16:creationId xmlns:a16="http://schemas.microsoft.com/office/drawing/2014/main" id="{8358F188-3CA2-A11D-2DFA-B8AC64A33D89}"/>
              </a:ext>
            </a:extLst>
          </p:cNvPr>
          <p:cNvSpPr>
            <a:spLocks noGrp="1"/>
          </p:cNvSpPr>
          <p:nvPr>
            <p:ph idx="1"/>
          </p:nvPr>
        </p:nvSpPr>
        <p:spPr>
          <a:xfrm>
            <a:off x="2036619" y="2713272"/>
            <a:ext cx="2422089" cy="3137427"/>
          </a:xfrm>
        </p:spPr>
        <p:txBody>
          <a:bodyPr>
            <a:normAutofit/>
          </a:bodyPr>
          <a:lstStyle/>
          <a:p>
            <a:pPr marL="164592" indent="-164592" defTabSz="658368">
              <a:spcBef>
                <a:spcPts val="720"/>
              </a:spcBef>
            </a:pPr>
            <a:r>
              <a:rPr lang="en-US" sz="1700" kern="1200">
                <a:solidFill>
                  <a:schemeClr val="tx1"/>
                </a:solidFill>
                <a:latin typeface="+mn-lt"/>
                <a:ea typeface="+mn-ea"/>
                <a:cs typeface="+mn-cs"/>
              </a:rPr>
              <a:t>After searching out your course of interest, for FREE Courses, click on ENROLL COURSE to begin your learning. </a:t>
            </a:r>
          </a:p>
          <a:p>
            <a:pPr marL="164592" indent="-164592" defTabSz="658368">
              <a:spcBef>
                <a:spcPts val="720"/>
              </a:spcBef>
            </a:pPr>
            <a:r>
              <a:rPr lang="en-US" sz="1700" kern="1200">
                <a:solidFill>
                  <a:schemeClr val="tx1"/>
                </a:solidFill>
                <a:latin typeface="+mn-lt"/>
                <a:ea typeface="+mn-ea"/>
                <a:cs typeface="+mn-cs"/>
              </a:rPr>
              <a:t>For PAID COURSES, kindly click on PAY NOW to begin the enrollment process.</a:t>
            </a:r>
          </a:p>
          <a:p>
            <a:pPr marL="164592" indent="-164592" defTabSz="658368">
              <a:spcBef>
                <a:spcPts val="720"/>
              </a:spcBef>
            </a:pPr>
            <a:r>
              <a:rPr lang="en-US" sz="1700" kern="1200">
                <a:solidFill>
                  <a:schemeClr val="tx1"/>
                </a:solidFill>
                <a:latin typeface="+mn-lt"/>
                <a:ea typeface="+mn-ea"/>
                <a:cs typeface="+mn-cs"/>
              </a:rPr>
              <a:t>After clicking on PAY NOW, click on VIEW CART to checkout.</a:t>
            </a:r>
            <a:endParaRPr lang="en-NG" sz="1700"/>
          </a:p>
        </p:txBody>
      </p:sp>
      <p:pic>
        <p:nvPicPr>
          <p:cNvPr id="5" name="Picture 4">
            <a:extLst>
              <a:ext uri="{FF2B5EF4-FFF2-40B4-BE49-F238E27FC236}">
                <a16:creationId xmlns:a16="http://schemas.microsoft.com/office/drawing/2014/main" id="{13467ECA-2FA5-F4B8-088A-9E8E17F8A161}"/>
              </a:ext>
            </a:extLst>
          </p:cNvPr>
          <p:cNvPicPr>
            <a:picLocks noChangeAspect="1"/>
          </p:cNvPicPr>
          <p:nvPr/>
        </p:nvPicPr>
        <p:blipFill>
          <a:blip r:embed="rId2"/>
          <a:stretch>
            <a:fillRect/>
          </a:stretch>
        </p:blipFill>
        <p:spPr>
          <a:xfrm>
            <a:off x="4789974" y="2615979"/>
            <a:ext cx="2218290" cy="3083629"/>
          </a:xfrm>
          <a:prstGeom prst="rect">
            <a:avLst/>
          </a:prstGeom>
        </p:spPr>
      </p:pic>
      <p:cxnSp>
        <p:nvCxnSpPr>
          <p:cNvPr id="6" name="Straight Arrow Connector 5">
            <a:extLst>
              <a:ext uri="{FF2B5EF4-FFF2-40B4-BE49-F238E27FC236}">
                <a16:creationId xmlns:a16="http://schemas.microsoft.com/office/drawing/2014/main" id="{8AA72C7D-E547-285F-C4F1-98676151D84A}"/>
              </a:ext>
            </a:extLst>
          </p:cNvPr>
          <p:cNvCxnSpPr>
            <a:cxnSpLocks/>
          </p:cNvCxnSpPr>
          <p:nvPr/>
        </p:nvCxnSpPr>
        <p:spPr>
          <a:xfrm flipV="1">
            <a:off x="4458708" y="5567106"/>
            <a:ext cx="567504" cy="511374"/>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7" name="TextBox 6">
            <a:extLst>
              <a:ext uri="{FF2B5EF4-FFF2-40B4-BE49-F238E27FC236}">
                <a16:creationId xmlns:a16="http://schemas.microsoft.com/office/drawing/2014/main" id="{A3E96D0A-EB5E-CA0A-C28F-E410D5B8A1A1}"/>
              </a:ext>
            </a:extLst>
          </p:cNvPr>
          <p:cNvSpPr txBox="1"/>
          <p:nvPr/>
        </p:nvSpPr>
        <p:spPr>
          <a:xfrm>
            <a:off x="3226670" y="5945331"/>
            <a:ext cx="1232038" cy="291747"/>
          </a:xfrm>
          <a:prstGeom prst="rect">
            <a:avLst/>
          </a:prstGeom>
          <a:solidFill>
            <a:srgbClr val="FFC000"/>
          </a:solidFill>
        </p:spPr>
        <p:txBody>
          <a:bodyPr wrap="square" rtlCol="0">
            <a:spAutoFit/>
          </a:bodyPr>
          <a:lstStyle/>
          <a:p>
            <a:pPr defTabSz="658368">
              <a:spcAft>
                <a:spcPts val="600"/>
              </a:spcAft>
            </a:pPr>
            <a:r>
              <a:rPr lang="en-US" sz="1296" kern="1200">
                <a:solidFill>
                  <a:schemeClr val="tx1"/>
                </a:solidFill>
                <a:latin typeface="+mn-lt"/>
                <a:ea typeface="+mn-ea"/>
                <a:cs typeface="+mn-cs"/>
              </a:rPr>
              <a:t>Free Courses</a:t>
            </a:r>
            <a:endParaRPr lang="en-NG"/>
          </a:p>
        </p:txBody>
      </p:sp>
      <p:cxnSp>
        <p:nvCxnSpPr>
          <p:cNvPr id="8" name="Straight Arrow Connector 7">
            <a:extLst>
              <a:ext uri="{FF2B5EF4-FFF2-40B4-BE49-F238E27FC236}">
                <a16:creationId xmlns:a16="http://schemas.microsoft.com/office/drawing/2014/main" id="{CFF645A0-BDE8-284B-8ACD-D05391617E13}"/>
              </a:ext>
            </a:extLst>
          </p:cNvPr>
          <p:cNvCxnSpPr>
            <a:cxnSpLocks/>
          </p:cNvCxnSpPr>
          <p:nvPr/>
        </p:nvCxnSpPr>
        <p:spPr>
          <a:xfrm flipV="1">
            <a:off x="6258251" y="5595012"/>
            <a:ext cx="567504" cy="511374"/>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9" name="TextBox 8">
            <a:extLst>
              <a:ext uri="{FF2B5EF4-FFF2-40B4-BE49-F238E27FC236}">
                <a16:creationId xmlns:a16="http://schemas.microsoft.com/office/drawing/2014/main" id="{779BEC52-BBF8-BA5B-EECD-F3D26CBDF792}"/>
              </a:ext>
            </a:extLst>
          </p:cNvPr>
          <p:cNvSpPr txBox="1"/>
          <p:nvPr/>
        </p:nvSpPr>
        <p:spPr>
          <a:xfrm>
            <a:off x="5133900" y="5973237"/>
            <a:ext cx="1124350" cy="291747"/>
          </a:xfrm>
          <a:prstGeom prst="rect">
            <a:avLst/>
          </a:prstGeom>
          <a:solidFill>
            <a:srgbClr val="FFC000"/>
          </a:solidFill>
        </p:spPr>
        <p:txBody>
          <a:bodyPr wrap="square" rtlCol="0">
            <a:spAutoFit/>
          </a:bodyPr>
          <a:lstStyle/>
          <a:p>
            <a:pPr defTabSz="658368">
              <a:spcAft>
                <a:spcPts val="600"/>
              </a:spcAft>
            </a:pPr>
            <a:r>
              <a:rPr lang="en-US" sz="1296" kern="1200">
                <a:solidFill>
                  <a:schemeClr val="tx1"/>
                </a:solidFill>
                <a:latin typeface="+mn-lt"/>
                <a:ea typeface="+mn-ea"/>
                <a:cs typeface="+mn-cs"/>
              </a:rPr>
              <a:t>Paid courses</a:t>
            </a:r>
            <a:endParaRPr lang="en-NG"/>
          </a:p>
        </p:txBody>
      </p:sp>
      <p:pic>
        <p:nvPicPr>
          <p:cNvPr id="4" name="Picture 3">
            <a:extLst>
              <a:ext uri="{FF2B5EF4-FFF2-40B4-BE49-F238E27FC236}">
                <a16:creationId xmlns:a16="http://schemas.microsoft.com/office/drawing/2014/main" id="{73167C72-B594-37AE-1BB9-9C79496DB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8638" y="5750252"/>
            <a:ext cx="560683" cy="555132"/>
          </a:xfrm>
          <a:prstGeom prst="rect">
            <a:avLst/>
          </a:prstGeom>
        </p:spPr>
      </p:pic>
    </p:spTree>
    <p:extLst>
      <p:ext uri="{BB962C8B-B14F-4D97-AF65-F5344CB8AC3E}">
        <p14:creationId xmlns:p14="http://schemas.microsoft.com/office/powerpoint/2010/main" val="1327465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211BB-DF68-CCD6-D9C4-D305D6D61AE9}"/>
              </a:ext>
            </a:extLst>
          </p:cNvPr>
          <p:cNvSpPr>
            <a:spLocks noGrp="1"/>
          </p:cNvSpPr>
          <p:nvPr>
            <p:ph type="title"/>
          </p:nvPr>
        </p:nvSpPr>
        <p:spPr/>
        <p:txBody>
          <a:bodyPr/>
          <a:lstStyle/>
          <a:p>
            <a:r>
              <a:rPr lang="en-US" dirty="0"/>
              <a:t>Making Payments</a:t>
            </a:r>
            <a:endParaRPr lang="en-NG" dirty="0"/>
          </a:p>
        </p:txBody>
      </p:sp>
      <p:graphicFrame>
        <p:nvGraphicFramePr>
          <p:cNvPr id="25" name="Content Placeholder 2">
            <a:extLst>
              <a:ext uri="{FF2B5EF4-FFF2-40B4-BE49-F238E27FC236}">
                <a16:creationId xmlns:a16="http://schemas.microsoft.com/office/drawing/2014/main" id="{8DD3409E-D9C1-9654-EB08-A6DA28B135B6}"/>
              </a:ext>
            </a:extLst>
          </p:cNvPr>
          <p:cNvGraphicFramePr>
            <a:graphicFrameLocks noGrp="1"/>
          </p:cNvGraphicFramePr>
          <p:nvPr>
            <p:ph idx="1"/>
          </p:nvPr>
        </p:nvGraphicFramePr>
        <p:xfrm>
          <a:off x="838200" y="1825625"/>
          <a:ext cx="411939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D82C3B46-1B0B-C1B2-D0CE-03AA435B3A3C}"/>
              </a:ext>
            </a:extLst>
          </p:cNvPr>
          <p:cNvPicPr>
            <a:picLocks noChangeAspect="1"/>
          </p:cNvPicPr>
          <p:nvPr/>
        </p:nvPicPr>
        <p:blipFill>
          <a:blip r:embed="rId7"/>
          <a:stretch>
            <a:fillRect/>
          </a:stretch>
        </p:blipFill>
        <p:spPr>
          <a:xfrm>
            <a:off x="5212814" y="1266825"/>
            <a:ext cx="1524000" cy="4324350"/>
          </a:xfrm>
          <a:prstGeom prst="rect">
            <a:avLst/>
          </a:prstGeom>
        </p:spPr>
      </p:pic>
      <p:cxnSp>
        <p:nvCxnSpPr>
          <p:cNvPr id="6" name="Straight Arrow Connector 5">
            <a:extLst>
              <a:ext uri="{FF2B5EF4-FFF2-40B4-BE49-F238E27FC236}">
                <a16:creationId xmlns:a16="http://schemas.microsoft.com/office/drawing/2014/main" id="{38E4E90C-376B-0BA9-78E2-B0D8C8A40ACC}"/>
              </a:ext>
            </a:extLst>
          </p:cNvPr>
          <p:cNvCxnSpPr>
            <a:cxnSpLocks/>
          </p:cNvCxnSpPr>
          <p:nvPr/>
        </p:nvCxnSpPr>
        <p:spPr>
          <a:xfrm flipV="1">
            <a:off x="5442333" y="5467732"/>
            <a:ext cx="787078" cy="709231"/>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7" name="TextBox 6">
            <a:extLst>
              <a:ext uri="{FF2B5EF4-FFF2-40B4-BE49-F238E27FC236}">
                <a16:creationId xmlns:a16="http://schemas.microsoft.com/office/drawing/2014/main" id="{28D5BE03-1F5E-0C27-F2EF-F71B87927292}"/>
              </a:ext>
            </a:extLst>
          </p:cNvPr>
          <p:cNvSpPr txBox="1"/>
          <p:nvPr/>
        </p:nvSpPr>
        <p:spPr>
          <a:xfrm>
            <a:off x="3733603" y="5992297"/>
            <a:ext cx="1708730" cy="369332"/>
          </a:xfrm>
          <a:prstGeom prst="rect">
            <a:avLst/>
          </a:prstGeom>
          <a:solidFill>
            <a:srgbClr val="FFC000"/>
          </a:solidFill>
        </p:spPr>
        <p:txBody>
          <a:bodyPr wrap="square" rtlCol="0">
            <a:spAutoFit/>
          </a:bodyPr>
          <a:lstStyle/>
          <a:p>
            <a:r>
              <a:rPr lang="en-US" dirty="0"/>
              <a:t>Free Courses</a:t>
            </a:r>
            <a:endParaRPr lang="en-NG" dirty="0"/>
          </a:p>
        </p:txBody>
      </p:sp>
      <p:pic>
        <p:nvPicPr>
          <p:cNvPr id="9" name="Picture 8">
            <a:extLst>
              <a:ext uri="{FF2B5EF4-FFF2-40B4-BE49-F238E27FC236}">
                <a16:creationId xmlns:a16="http://schemas.microsoft.com/office/drawing/2014/main" id="{2C91E08F-55C8-8A15-B8FF-675CC14CC2B2}"/>
              </a:ext>
            </a:extLst>
          </p:cNvPr>
          <p:cNvPicPr>
            <a:picLocks noChangeAspect="1"/>
          </p:cNvPicPr>
          <p:nvPr/>
        </p:nvPicPr>
        <p:blipFill>
          <a:blip r:embed="rId8"/>
          <a:stretch>
            <a:fillRect/>
          </a:stretch>
        </p:blipFill>
        <p:spPr>
          <a:xfrm>
            <a:off x="6992038" y="0"/>
            <a:ext cx="4909179" cy="2013447"/>
          </a:xfrm>
          <a:prstGeom prst="rect">
            <a:avLst/>
          </a:prstGeom>
        </p:spPr>
      </p:pic>
      <p:cxnSp>
        <p:nvCxnSpPr>
          <p:cNvPr id="10" name="Straight Arrow Connector 9">
            <a:extLst>
              <a:ext uri="{FF2B5EF4-FFF2-40B4-BE49-F238E27FC236}">
                <a16:creationId xmlns:a16="http://schemas.microsoft.com/office/drawing/2014/main" id="{3894AFCF-31AB-B5A6-4A44-944D1BC65286}"/>
              </a:ext>
            </a:extLst>
          </p:cNvPr>
          <p:cNvCxnSpPr>
            <a:cxnSpLocks/>
          </p:cNvCxnSpPr>
          <p:nvPr/>
        </p:nvCxnSpPr>
        <p:spPr>
          <a:xfrm>
            <a:off x="9124385" y="1658737"/>
            <a:ext cx="1235725" cy="0"/>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11" name="TextBox 10">
            <a:extLst>
              <a:ext uri="{FF2B5EF4-FFF2-40B4-BE49-F238E27FC236}">
                <a16:creationId xmlns:a16="http://schemas.microsoft.com/office/drawing/2014/main" id="{2AB5CBD8-22E1-5818-2A56-46B729FEC378}"/>
              </a:ext>
            </a:extLst>
          </p:cNvPr>
          <p:cNvSpPr txBox="1"/>
          <p:nvPr/>
        </p:nvSpPr>
        <p:spPr>
          <a:xfrm>
            <a:off x="7027507" y="1345642"/>
            <a:ext cx="2096878" cy="523220"/>
          </a:xfrm>
          <a:prstGeom prst="rect">
            <a:avLst/>
          </a:prstGeom>
          <a:solidFill>
            <a:srgbClr val="FFC000"/>
          </a:solidFill>
        </p:spPr>
        <p:txBody>
          <a:bodyPr wrap="square" rtlCol="0">
            <a:spAutoFit/>
          </a:bodyPr>
          <a:lstStyle/>
          <a:p>
            <a:r>
              <a:rPr lang="en-US" sz="1400" dirty="0"/>
              <a:t>Fill in your coupon code (if any)</a:t>
            </a:r>
            <a:endParaRPr lang="en-NG" sz="1400" dirty="0"/>
          </a:p>
        </p:txBody>
      </p:sp>
      <p:pic>
        <p:nvPicPr>
          <p:cNvPr id="15" name="Picture 14">
            <a:extLst>
              <a:ext uri="{FF2B5EF4-FFF2-40B4-BE49-F238E27FC236}">
                <a16:creationId xmlns:a16="http://schemas.microsoft.com/office/drawing/2014/main" id="{195D1949-94F1-9E3F-2F5F-62D737436235}"/>
              </a:ext>
            </a:extLst>
          </p:cNvPr>
          <p:cNvPicPr>
            <a:picLocks noChangeAspect="1"/>
          </p:cNvPicPr>
          <p:nvPr/>
        </p:nvPicPr>
        <p:blipFill>
          <a:blip r:embed="rId9"/>
          <a:stretch>
            <a:fillRect/>
          </a:stretch>
        </p:blipFill>
        <p:spPr>
          <a:xfrm>
            <a:off x="6966333" y="2185397"/>
            <a:ext cx="5063371" cy="4324350"/>
          </a:xfrm>
          <a:prstGeom prst="rect">
            <a:avLst/>
          </a:prstGeom>
        </p:spPr>
      </p:pic>
      <p:cxnSp>
        <p:nvCxnSpPr>
          <p:cNvPr id="16" name="Straight Arrow Connector 15">
            <a:extLst>
              <a:ext uri="{FF2B5EF4-FFF2-40B4-BE49-F238E27FC236}">
                <a16:creationId xmlns:a16="http://schemas.microsoft.com/office/drawing/2014/main" id="{38AAD058-E011-27B0-A465-E8036ACE998C}"/>
              </a:ext>
            </a:extLst>
          </p:cNvPr>
          <p:cNvCxnSpPr>
            <a:cxnSpLocks/>
          </p:cNvCxnSpPr>
          <p:nvPr/>
        </p:nvCxnSpPr>
        <p:spPr>
          <a:xfrm>
            <a:off x="9334958" y="3430806"/>
            <a:ext cx="1235725" cy="0"/>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17" name="TextBox 16">
            <a:extLst>
              <a:ext uri="{FF2B5EF4-FFF2-40B4-BE49-F238E27FC236}">
                <a16:creationId xmlns:a16="http://schemas.microsoft.com/office/drawing/2014/main" id="{1A93F212-CF84-8982-5574-2F8E40B0705C}"/>
              </a:ext>
            </a:extLst>
          </p:cNvPr>
          <p:cNvSpPr txBox="1"/>
          <p:nvPr/>
        </p:nvSpPr>
        <p:spPr>
          <a:xfrm>
            <a:off x="7238080" y="3117711"/>
            <a:ext cx="2096878" cy="523220"/>
          </a:xfrm>
          <a:prstGeom prst="rect">
            <a:avLst/>
          </a:prstGeom>
          <a:solidFill>
            <a:srgbClr val="FFC000"/>
          </a:solidFill>
        </p:spPr>
        <p:txBody>
          <a:bodyPr wrap="square" rtlCol="0">
            <a:spAutoFit/>
          </a:bodyPr>
          <a:lstStyle/>
          <a:p>
            <a:r>
              <a:rPr lang="en-US" sz="1400" dirty="0"/>
              <a:t>Select either Deposits or Full Payment</a:t>
            </a:r>
            <a:endParaRPr lang="en-NG" sz="1400" dirty="0"/>
          </a:p>
        </p:txBody>
      </p:sp>
      <p:cxnSp>
        <p:nvCxnSpPr>
          <p:cNvPr id="18" name="Straight Arrow Connector 17">
            <a:extLst>
              <a:ext uri="{FF2B5EF4-FFF2-40B4-BE49-F238E27FC236}">
                <a16:creationId xmlns:a16="http://schemas.microsoft.com/office/drawing/2014/main" id="{78EC5C02-5FF8-D062-A560-313BF2EED389}"/>
              </a:ext>
            </a:extLst>
          </p:cNvPr>
          <p:cNvCxnSpPr>
            <a:cxnSpLocks/>
          </p:cNvCxnSpPr>
          <p:nvPr/>
        </p:nvCxnSpPr>
        <p:spPr>
          <a:xfrm>
            <a:off x="9332979" y="4818242"/>
            <a:ext cx="1235725" cy="0"/>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19" name="TextBox 18">
            <a:extLst>
              <a:ext uri="{FF2B5EF4-FFF2-40B4-BE49-F238E27FC236}">
                <a16:creationId xmlns:a16="http://schemas.microsoft.com/office/drawing/2014/main" id="{F91B329C-161F-7EC5-6820-457FBCF3D005}"/>
              </a:ext>
            </a:extLst>
          </p:cNvPr>
          <p:cNvSpPr txBox="1"/>
          <p:nvPr/>
        </p:nvSpPr>
        <p:spPr>
          <a:xfrm>
            <a:off x="7235326" y="4573245"/>
            <a:ext cx="2096878" cy="523220"/>
          </a:xfrm>
          <a:prstGeom prst="rect">
            <a:avLst/>
          </a:prstGeom>
          <a:solidFill>
            <a:srgbClr val="FFC000"/>
          </a:solidFill>
        </p:spPr>
        <p:txBody>
          <a:bodyPr wrap="square" rtlCol="0">
            <a:spAutoFit/>
          </a:bodyPr>
          <a:lstStyle/>
          <a:p>
            <a:r>
              <a:rPr lang="en-US" sz="1400" dirty="0"/>
              <a:t>Select your preferred payment gateway</a:t>
            </a:r>
            <a:endParaRPr lang="en-NG" sz="1400" dirty="0"/>
          </a:p>
        </p:txBody>
      </p:sp>
      <p:cxnSp>
        <p:nvCxnSpPr>
          <p:cNvPr id="20" name="Straight Arrow Connector 19">
            <a:extLst>
              <a:ext uri="{FF2B5EF4-FFF2-40B4-BE49-F238E27FC236}">
                <a16:creationId xmlns:a16="http://schemas.microsoft.com/office/drawing/2014/main" id="{422AA922-C572-0C41-2D38-B408BC9305BF}"/>
              </a:ext>
            </a:extLst>
          </p:cNvPr>
          <p:cNvCxnSpPr>
            <a:cxnSpLocks/>
          </p:cNvCxnSpPr>
          <p:nvPr/>
        </p:nvCxnSpPr>
        <p:spPr>
          <a:xfrm>
            <a:off x="9344173" y="6136832"/>
            <a:ext cx="1235725" cy="0"/>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21" name="TextBox 20">
            <a:extLst>
              <a:ext uri="{FF2B5EF4-FFF2-40B4-BE49-F238E27FC236}">
                <a16:creationId xmlns:a16="http://schemas.microsoft.com/office/drawing/2014/main" id="{B1D8C796-8380-E6AC-518C-067DA34BA0EB}"/>
              </a:ext>
            </a:extLst>
          </p:cNvPr>
          <p:cNvSpPr txBox="1"/>
          <p:nvPr/>
        </p:nvSpPr>
        <p:spPr>
          <a:xfrm>
            <a:off x="7247295" y="5981024"/>
            <a:ext cx="2096878" cy="307777"/>
          </a:xfrm>
          <a:prstGeom prst="rect">
            <a:avLst/>
          </a:prstGeom>
          <a:solidFill>
            <a:srgbClr val="FFC000"/>
          </a:solidFill>
        </p:spPr>
        <p:txBody>
          <a:bodyPr wrap="square" rtlCol="0">
            <a:spAutoFit/>
          </a:bodyPr>
          <a:lstStyle/>
          <a:p>
            <a:r>
              <a:rPr lang="en-US" sz="1400" dirty="0"/>
              <a:t>Check this box</a:t>
            </a:r>
            <a:endParaRPr lang="en-NG" sz="1400" dirty="0"/>
          </a:p>
        </p:txBody>
      </p:sp>
      <p:cxnSp>
        <p:nvCxnSpPr>
          <p:cNvPr id="22" name="Straight Arrow Connector 21">
            <a:extLst>
              <a:ext uri="{FF2B5EF4-FFF2-40B4-BE49-F238E27FC236}">
                <a16:creationId xmlns:a16="http://schemas.microsoft.com/office/drawing/2014/main" id="{410DE73D-3701-B608-AABF-5B08BB8B4907}"/>
              </a:ext>
            </a:extLst>
          </p:cNvPr>
          <p:cNvCxnSpPr>
            <a:cxnSpLocks/>
          </p:cNvCxnSpPr>
          <p:nvPr/>
        </p:nvCxnSpPr>
        <p:spPr>
          <a:xfrm flipV="1">
            <a:off x="9344173" y="6431843"/>
            <a:ext cx="1235725" cy="228071"/>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23" name="TextBox 22">
            <a:extLst>
              <a:ext uri="{FF2B5EF4-FFF2-40B4-BE49-F238E27FC236}">
                <a16:creationId xmlns:a16="http://schemas.microsoft.com/office/drawing/2014/main" id="{FED505DD-0306-3214-B2B4-50F8EA66E2E7}"/>
              </a:ext>
            </a:extLst>
          </p:cNvPr>
          <p:cNvSpPr txBox="1"/>
          <p:nvPr/>
        </p:nvSpPr>
        <p:spPr>
          <a:xfrm>
            <a:off x="7247295" y="6504106"/>
            <a:ext cx="2096878" cy="307777"/>
          </a:xfrm>
          <a:prstGeom prst="rect">
            <a:avLst/>
          </a:prstGeom>
          <a:solidFill>
            <a:srgbClr val="FFC000"/>
          </a:solidFill>
        </p:spPr>
        <p:txBody>
          <a:bodyPr wrap="square" rtlCol="0">
            <a:spAutoFit/>
          </a:bodyPr>
          <a:lstStyle/>
          <a:p>
            <a:r>
              <a:rPr lang="en-US" sz="1400" dirty="0"/>
              <a:t>Complete payment</a:t>
            </a:r>
            <a:endParaRPr lang="en-NG" sz="1400" dirty="0"/>
          </a:p>
        </p:txBody>
      </p:sp>
      <p:pic>
        <p:nvPicPr>
          <p:cNvPr id="4" name="Picture 3">
            <a:extLst>
              <a:ext uri="{FF2B5EF4-FFF2-40B4-BE49-F238E27FC236}">
                <a16:creationId xmlns:a16="http://schemas.microsoft.com/office/drawing/2014/main" id="{0ABED8AA-0A83-A38D-E4BB-402A04F2A8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731865" y="6412058"/>
            <a:ext cx="450401" cy="445942"/>
          </a:xfrm>
          <a:prstGeom prst="rect">
            <a:avLst/>
          </a:prstGeom>
        </p:spPr>
      </p:pic>
    </p:spTree>
    <p:extLst>
      <p:ext uri="{BB962C8B-B14F-4D97-AF65-F5344CB8AC3E}">
        <p14:creationId xmlns:p14="http://schemas.microsoft.com/office/powerpoint/2010/main" val="1403739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FC0DF-48C3-9F73-205F-8FFD6EFD01A6}"/>
              </a:ext>
            </a:extLst>
          </p:cNvPr>
          <p:cNvSpPr>
            <a:spLocks noGrp="1"/>
          </p:cNvSpPr>
          <p:nvPr>
            <p:ph type="title"/>
          </p:nvPr>
        </p:nvSpPr>
        <p:spPr/>
        <p:txBody>
          <a:bodyPr/>
          <a:lstStyle/>
          <a:p>
            <a:r>
              <a:rPr lang="en-US" dirty="0"/>
              <a:t>Accessing Your Classes</a:t>
            </a:r>
            <a:endParaRPr lang="en-NG" dirty="0"/>
          </a:p>
        </p:txBody>
      </p:sp>
      <p:sp>
        <p:nvSpPr>
          <p:cNvPr id="3" name="Content Placeholder 2">
            <a:extLst>
              <a:ext uri="{FF2B5EF4-FFF2-40B4-BE49-F238E27FC236}">
                <a16:creationId xmlns:a16="http://schemas.microsoft.com/office/drawing/2014/main" id="{5B3251CC-4F87-B0B6-5ECF-0A5DE983E681}"/>
              </a:ext>
            </a:extLst>
          </p:cNvPr>
          <p:cNvSpPr>
            <a:spLocks noGrp="1"/>
          </p:cNvSpPr>
          <p:nvPr>
            <p:ph idx="1"/>
          </p:nvPr>
        </p:nvSpPr>
        <p:spPr>
          <a:xfrm>
            <a:off x="838200" y="1825625"/>
            <a:ext cx="4410694" cy="4351338"/>
          </a:xfrm>
        </p:spPr>
        <p:txBody>
          <a:bodyPr>
            <a:normAutofit fontScale="92500"/>
          </a:bodyPr>
          <a:lstStyle/>
          <a:p>
            <a:r>
              <a:rPr lang="en-US" sz="2400" dirty="0"/>
              <a:t>After completing your payment or enrolling, you are automatically redirected to the classes for the course(s) you enrolled for.</a:t>
            </a:r>
          </a:p>
          <a:p>
            <a:r>
              <a:rPr lang="en-US" sz="2400" dirty="0"/>
              <a:t>However, when you logout, you will have to go to your dashboard or hover over your profile icon/picture then click on Enrolled Courses.</a:t>
            </a:r>
          </a:p>
          <a:p>
            <a:r>
              <a:rPr lang="en-US" sz="2400" dirty="0"/>
              <a:t>Then click on Start Learning or Continue Learning depending on whether you are just starting out on the course or you are returning.</a:t>
            </a:r>
            <a:endParaRPr lang="en-NG" sz="2400" dirty="0"/>
          </a:p>
        </p:txBody>
      </p:sp>
      <p:pic>
        <p:nvPicPr>
          <p:cNvPr id="5" name="Picture 4">
            <a:extLst>
              <a:ext uri="{FF2B5EF4-FFF2-40B4-BE49-F238E27FC236}">
                <a16:creationId xmlns:a16="http://schemas.microsoft.com/office/drawing/2014/main" id="{97539970-5785-66BE-6307-917F4EAEB059}"/>
              </a:ext>
            </a:extLst>
          </p:cNvPr>
          <p:cNvPicPr>
            <a:picLocks noChangeAspect="1"/>
          </p:cNvPicPr>
          <p:nvPr/>
        </p:nvPicPr>
        <p:blipFill rotWithShape="1">
          <a:blip r:embed="rId2"/>
          <a:srcRect r="25877"/>
          <a:stretch/>
        </p:blipFill>
        <p:spPr>
          <a:xfrm>
            <a:off x="5332021" y="1211283"/>
            <a:ext cx="6757060" cy="4880695"/>
          </a:xfrm>
          <a:prstGeom prst="rect">
            <a:avLst/>
          </a:prstGeom>
        </p:spPr>
      </p:pic>
      <p:cxnSp>
        <p:nvCxnSpPr>
          <p:cNvPr id="6" name="Straight Arrow Connector 5">
            <a:extLst>
              <a:ext uri="{FF2B5EF4-FFF2-40B4-BE49-F238E27FC236}">
                <a16:creationId xmlns:a16="http://schemas.microsoft.com/office/drawing/2014/main" id="{DF8897CF-7630-2AC0-237B-4D81A94E2414}"/>
              </a:ext>
            </a:extLst>
          </p:cNvPr>
          <p:cNvCxnSpPr>
            <a:cxnSpLocks/>
          </p:cNvCxnSpPr>
          <p:nvPr/>
        </p:nvCxnSpPr>
        <p:spPr>
          <a:xfrm flipV="1">
            <a:off x="6096000" y="2536846"/>
            <a:ext cx="0" cy="3775054"/>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7" name="TextBox 6">
            <a:extLst>
              <a:ext uri="{FF2B5EF4-FFF2-40B4-BE49-F238E27FC236}">
                <a16:creationId xmlns:a16="http://schemas.microsoft.com/office/drawing/2014/main" id="{E2B9BDB9-0CF4-D046-6827-076BCD124486}"/>
              </a:ext>
            </a:extLst>
          </p:cNvPr>
          <p:cNvSpPr txBox="1"/>
          <p:nvPr/>
        </p:nvSpPr>
        <p:spPr>
          <a:xfrm>
            <a:off x="5486400" y="6419497"/>
            <a:ext cx="1708730" cy="369332"/>
          </a:xfrm>
          <a:prstGeom prst="rect">
            <a:avLst/>
          </a:prstGeom>
          <a:solidFill>
            <a:srgbClr val="FFC000"/>
          </a:solidFill>
        </p:spPr>
        <p:txBody>
          <a:bodyPr wrap="square" rtlCol="0">
            <a:spAutoFit/>
          </a:bodyPr>
          <a:lstStyle/>
          <a:p>
            <a:r>
              <a:rPr lang="en-US" dirty="0"/>
              <a:t>Your Courses</a:t>
            </a:r>
            <a:endParaRPr lang="en-NG" dirty="0"/>
          </a:p>
        </p:txBody>
      </p:sp>
      <p:cxnSp>
        <p:nvCxnSpPr>
          <p:cNvPr id="11" name="Straight Arrow Connector 10">
            <a:extLst>
              <a:ext uri="{FF2B5EF4-FFF2-40B4-BE49-F238E27FC236}">
                <a16:creationId xmlns:a16="http://schemas.microsoft.com/office/drawing/2014/main" id="{DE76BC9E-025A-0650-8B84-54548A1C7F86}"/>
              </a:ext>
            </a:extLst>
          </p:cNvPr>
          <p:cNvCxnSpPr>
            <a:cxnSpLocks/>
          </p:cNvCxnSpPr>
          <p:nvPr/>
        </p:nvCxnSpPr>
        <p:spPr>
          <a:xfrm flipV="1">
            <a:off x="6756071" y="5744730"/>
            <a:ext cx="3833751" cy="868381"/>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pic>
        <p:nvPicPr>
          <p:cNvPr id="4" name="Picture 3">
            <a:extLst>
              <a:ext uri="{FF2B5EF4-FFF2-40B4-BE49-F238E27FC236}">
                <a16:creationId xmlns:a16="http://schemas.microsoft.com/office/drawing/2014/main" id="{FFD512EE-E844-7EA1-2B0E-0C5D57DFE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9064" y="6201281"/>
            <a:ext cx="612353" cy="606290"/>
          </a:xfrm>
          <a:prstGeom prst="rect">
            <a:avLst/>
          </a:prstGeom>
        </p:spPr>
      </p:pic>
    </p:spTree>
    <p:extLst>
      <p:ext uri="{BB962C8B-B14F-4D97-AF65-F5344CB8AC3E}">
        <p14:creationId xmlns:p14="http://schemas.microsoft.com/office/powerpoint/2010/main" val="1523935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481E-546C-31CD-B1E5-35677BC8C0E8}"/>
              </a:ext>
            </a:extLst>
          </p:cNvPr>
          <p:cNvSpPr>
            <a:spLocks noGrp="1"/>
          </p:cNvSpPr>
          <p:nvPr>
            <p:ph type="title"/>
          </p:nvPr>
        </p:nvSpPr>
        <p:spPr/>
        <p:txBody>
          <a:bodyPr/>
          <a:lstStyle/>
          <a:p>
            <a:r>
              <a:rPr lang="en-US" dirty="0"/>
              <a:t>Assignments, Tests and Examination</a:t>
            </a:r>
            <a:endParaRPr lang="en-NG" dirty="0"/>
          </a:p>
        </p:txBody>
      </p:sp>
      <p:sp>
        <p:nvSpPr>
          <p:cNvPr id="3" name="Content Placeholder 2">
            <a:extLst>
              <a:ext uri="{FF2B5EF4-FFF2-40B4-BE49-F238E27FC236}">
                <a16:creationId xmlns:a16="http://schemas.microsoft.com/office/drawing/2014/main" id="{7E61AE22-31F7-744C-24F6-54020187A5F9}"/>
              </a:ext>
            </a:extLst>
          </p:cNvPr>
          <p:cNvSpPr>
            <a:spLocks noGrp="1"/>
          </p:cNvSpPr>
          <p:nvPr>
            <p:ph idx="1"/>
          </p:nvPr>
        </p:nvSpPr>
        <p:spPr>
          <a:xfrm>
            <a:off x="838200" y="1825625"/>
            <a:ext cx="3745675" cy="4351338"/>
          </a:xfrm>
        </p:spPr>
        <p:txBody>
          <a:bodyPr/>
          <a:lstStyle/>
          <a:p>
            <a:r>
              <a:rPr lang="en-US" dirty="0"/>
              <a:t>From your dashboard, kindly click on MY QUIZZ ATTEMPTS.</a:t>
            </a:r>
          </a:p>
          <a:p>
            <a:r>
              <a:rPr lang="en-US" dirty="0"/>
              <a:t>You will see all open assessments.</a:t>
            </a:r>
          </a:p>
          <a:p>
            <a:r>
              <a:rPr lang="en-US" dirty="0"/>
              <a:t>Click on the one you need to take and attend to it.</a:t>
            </a:r>
            <a:endParaRPr lang="en-NG" dirty="0"/>
          </a:p>
        </p:txBody>
      </p:sp>
      <p:pic>
        <p:nvPicPr>
          <p:cNvPr id="4" name="Picture 3">
            <a:extLst>
              <a:ext uri="{FF2B5EF4-FFF2-40B4-BE49-F238E27FC236}">
                <a16:creationId xmlns:a16="http://schemas.microsoft.com/office/drawing/2014/main" id="{076171E5-FF18-F80C-D0B0-9D9F2CB5B7E2}"/>
              </a:ext>
            </a:extLst>
          </p:cNvPr>
          <p:cNvPicPr>
            <a:picLocks noChangeAspect="1"/>
          </p:cNvPicPr>
          <p:nvPr/>
        </p:nvPicPr>
        <p:blipFill rotWithShape="1">
          <a:blip r:embed="rId2"/>
          <a:srcRect r="25877"/>
          <a:stretch/>
        </p:blipFill>
        <p:spPr>
          <a:xfrm>
            <a:off x="5332021" y="1211283"/>
            <a:ext cx="6757060" cy="4880695"/>
          </a:xfrm>
          <a:prstGeom prst="rect">
            <a:avLst/>
          </a:prstGeom>
        </p:spPr>
      </p:pic>
      <p:cxnSp>
        <p:nvCxnSpPr>
          <p:cNvPr id="5" name="Straight Arrow Connector 4">
            <a:extLst>
              <a:ext uri="{FF2B5EF4-FFF2-40B4-BE49-F238E27FC236}">
                <a16:creationId xmlns:a16="http://schemas.microsoft.com/office/drawing/2014/main" id="{3EBC3558-A4E0-5FCF-9ADF-65F16EB1B963}"/>
              </a:ext>
            </a:extLst>
          </p:cNvPr>
          <p:cNvCxnSpPr>
            <a:cxnSpLocks/>
          </p:cNvCxnSpPr>
          <p:nvPr/>
        </p:nvCxnSpPr>
        <p:spPr>
          <a:xfrm flipV="1">
            <a:off x="5620463" y="3621974"/>
            <a:ext cx="748146" cy="1581212"/>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6" name="TextBox 5">
            <a:extLst>
              <a:ext uri="{FF2B5EF4-FFF2-40B4-BE49-F238E27FC236}">
                <a16:creationId xmlns:a16="http://schemas.microsoft.com/office/drawing/2014/main" id="{04259D41-C8E1-FC6D-8A2C-9FFDD3E10ED1}"/>
              </a:ext>
            </a:extLst>
          </p:cNvPr>
          <p:cNvSpPr txBox="1"/>
          <p:nvPr/>
        </p:nvSpPr>
        <p:spPr>
          <a:xfrm>
            <a:off x="3911733" y="5018520"/>
            <a:ext cx="1708730" cy="369332"/>
          </a:xfrm>
          <a:prstGeom prst="rect">
            <a:avLst/>
          </a:prstGeom>
          <a:solidFill>
            <a:srgbClr val="FFC000"/>
          </a:solidFill>
        </p:spPr>
        <p:txBody>
          <a:bodyPr wrap="square" rtlCol="0">
            <a:spAutoFit/>
          </a:bodyPr>
          <a:lstStyle/>
          <a:p>
            <a:r>
              <a:rPr lang="en-US" dirty="0"/>
              <a:t>Free Courses</a:t>
            </a:r>
            <a:endParaRPr lang="en-NG" dirty="0"/>
          </a:p>
        </p:txBody>
      </p:sp>
    </p:spTree>
    <p:extLst>
      <p:ext uri="{BB962C8B-B14F-4D97-AF65-F5344CB8AC3E}">
        <p14:creationId xmlns:p14="http://schemas.microsoft.com/office/powerpoint/2010/main" val="926439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D76F5-D9C2-F887-C8AE-5A3265F2FEED}"/>
              </a:ext>
            </a:extLst>
          </p:cNvPr>
          <p:cNvSpPr>
            <a:spLocks noGrp="1"/>
          </p:cNvSpPr>
          <p:nvPr>
            <p:ph type="title"/>
          </p:nvPr>
        </p:nvSpPr>
        <p:spPr/>
        <p:txBody>
          <a:bodyPr/>
          <a:lstStyle/>
          <a:p>
            <a:r>
              <a:rPr lang="en-US" dirty="0"/>
              <a:t>Downloading Certificate</a:t>
            </a:r>
            <a:endParaRPr lang="en-NG" dirty="0"/>
          </a:p>
        </p:txBody>
      </p:sp>
      <p:sp>
        <p:nvSpPr>
          <p:cNvPr id="3" name="Content Placeholder 2">
            <a:extLst>
              <a:ext uri="{FF2B5EF4-FFF2-40B4-BE49-F238E27FC236}">
                <a16:creationId xmlns:a16="http://schemas.microsoft.com/office/drawing/2014/main" id="{44925A2E-BECE-80F1-FC2A-D1460B388196}"/>
              </a:ext>
            </a:extLst>
          </p:cNvPr>
          <p:cNvSpPr>
            <a:spLocks noGrp="1"/>
          </p:cNvSpPr>
          <p:nvPr>
            <p:ph idx="1"/>
          </p:nvPr>
        </p:nvSpPr>
        <p:spPr>
          <a:xfrm>
            <a:off x="838200" y="1825625"/>
            <a:ext cx="4386943" cy="4351338"/>
          </a:xfrm>
        </p:spPr>
        <p:txBody>
          <a:bodyPr/>
          <a:lstStyle/>
          <a:p>
            <a:r>
              <a:rPr lang="en-US" dirty="0"/>
              <a:t>After completing your course, you will notice “Download Certificate”</a:t>
            </a:r>
          </a:p>
          <a:p>
            <a:r>
              <a:rPr lang="en-US" dirty="0"/>
              <a:t>Kindly download and keep safe.</a:t>
            </a:r>
          </a:p>
          <a:p>
            <a:r>
              <a:rPr lang="en-US" dirty="0"/>
              <a:t>Note: Not all courses have certificate button actively immediately. Some will be activated after verification.</a:t>
            </a:r>
            <a:endParaRPr lang="en-NG" dirty="0"/>
          </a:p>
        </p:txBody>
      </p:sp>
      <p:pic>
        <p:nvPicPr>
          <p:cNvPr id="4" name="Picture 3">
            <a:extLst>
              <a:ext uri="{FF2B5EF4-FFF2-40B4-BE49-F238E27FC236}">
                <a16:creationId xmlns:a16="http://schemas.microsoft.com/office/drawing/2014/main" id="{7AD14B26-3C53-5118-C5D8-EBD973479E0B}"/>
              </a:ext>
            </a:extLst>
          </p:cNvPr>
          <p:cNvPicPr>
            <a:picLocks noChangeAspect="1"/>
          </p:cNvPicPr>
          <p:nvPr/>
        </p:nvPicPr>
        <p:blipFill rotWithShape="1">
          <a:blip r:embed="rId2"/>
          <a:srcRect r="25877"/>
          <a:stretch/>
        </p:blipFill>
        <p:spPr>
          <a:xfrm>
            <a:off x="5434940" y="1187532"/>
            <a:ext cx="6757060" cy="4880695"/>
          </a:xfrm>
          <a:prstGeom prst="rect">
            <a:avLst/>
          </a:prstGeom>
        </p:spPr>
      </p:pic>
      <p:cxnSp>
        <p:nvCxnSpPr>
          <p:cNvPr id="5" name="Straight Arrow Connector 4">
            <a:extLst>
              <a:ext uri="{FF2B5EF4-FFF2-40B4-BE49-F238E27FC236}">
                <a16:creationId xmlns:a16="http://schemas.microsoft.com/office/drawing/2014/main" id="{9237B277-2395-4D9F-459E-A939BA6A7DD4}"/>
              </a:ext>
            </a:extLst>
          </p:cNvPr>
          <p:cNvCxnSpPr>
            <a:cxnSpLocks/>
            <a:stCxn id="6" idx="3"/>
          </p:cNvCxnSpPr>
          <p:nvPr/>
        </p:nvCxnSpPr>
        <p:spPr>
          <a:xfrm flipV="1">
            <a:off x="5723382" y="5670468"/>
            <a:ext cx="2411215" cy="582425"/>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6" name="TextBox 5">
            <a:extLst>
              <a:ext uri="{FF2B5EF4-FFF2-40B4-BE49-F238E27FC236}">
                <a16:creationId xmlns:a16="http://schemas.microsoft.com/office/drawing/2014/main" id="{A60C9A91-C67C-998D-AF3B-65F43FB733D5}"/>
              </a:ext>
            </a:extLst>
          </p:cNvPr>
          <p:cNvSpPr txBox="1"/>
          <p:nvPr/>
        </p:nvSpPr>
        <p:spPr>
          <a:xfrm>
            <a:off x="4014652" y="6068227"/>
            <a:ext cx="1708730" cy="369332"/>
          </a:xfrm>
          <a:prstGeom prst="rect">
            <a:avLst/>
          </a:prstGeom>
          <a:solidFill>
            <a:srgbClr val="FFC000"/>
          </a:solidFill>
        </p:spPr>
        <p:txBody>
          <a:bodyPr wrap="square" rtlCol="0">
            <a:spAutoFit/>
          </a:bodyPr>
          <a:lstStyle/>
          <a:p>
            <a:r>
              <a:rPr lang="en-US" dirty="0"/>
              <a:t>Certificate</a:t>
            </a:r>
            <a:endParaRPr lang="en-NG" dirty="0"/>
          </a:p>
        </p:txBody>
      </p:sp>
      <p:pic>
        <p:nvPicPr>
          <p:cNvPr id="7" name="Picture 6">
            <a:extLst>
              <a:ext uri="{FF2B5EF4-FFF2-40B4-BE49-F238E27FC236}">
                <a16:creationId xmlns:a16="http://schemas.microsoft.com/office/drawing/2014/main" id="{E830DF97-D956-50B7-A2CC-ED5C9FE1F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9064" y="6201281"/>
            <a:ext cx="612353" cy="606290"/>
          </a:xfrm>
          <a:prstGeom prst="rect">
            <a:avLst/>
          </a:prstGeom>
        </p:spPr>
      </p:pic>
    </p:spTree>
    <p:extLst>
      <p:ext uri="{BB962C8B-B14F-4D97-AF65-F5344CB8AC3E}">
        <p14:creationId xmlns:p14="http://schemas.microsoft.com/office/powerpoint/2010/main" val="1184312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A5470-2439-7567-12FD-F1D38397A3C2}"/>
              </a:ext>
            </a:extLst>
          </p:cNvPr>
          <p:cNvSpPr>
            <a:spLocks noGrp="1"/>
          </p:cNvSpPr>
          <p:nvPr>
            <p:ph type="title"/>
          </p:nvPr>
        </p:nvSpPr>
        <p:spPr/>
        <p:txBody>
          <a:bodyPr/>
          <a:lstStyle/>
          <a:p>
            <a:r>
              <a:rPr lang="en-US" dirty="0"/>
              <a:t>Becoming A Member</a:t>
            </a:r>
            <a:endParaRPr lang="en-NG" dirty="0"/>
          </a:p>
        </p:txBody>
      </p:sp>
      <p:sp>
        <p:nvSpPr>
          <p:cNvPr id="3" name="Content Placeholder 2">
            <a:extLst>
              <a:ext uri="{FF2B5EF4-FFF2-40B4-BE49-F238E27FC236}">
                <a16:creationId xmlns:a16="http://schemas.microsoft.com/office/drawing/2014/main" id="{EEDF86B1-6699-F706-788A-F5C941A42C2C}"/>
              </a:ext>
            </a:extLst>
          </p:cNvPr>
          <p:cNvSpPr>
            <a:spLocks noGrp="1"/>
          </p:cNvSpPr>
          <p:nvPr>
            <p:ph idx="1"/>
          </p:nvPr>
        </p:nvSpPr>
        <p:spPr>
          <a:xfrm>
            <a:off x="838200" y="1382280"/>
            <a:ext cx="10515600" cy="3415351"/>
          </a:xfrm>
        </p:spPr>
        <p:txBody>
          <a:bodyPr>
            <a:normAutofit/>
          </a:bodyPr>
          <a:lstStyle/>
          <a:p>
            <a:r>
              <a:rPr lang="en-US" i="0" dirty="0">
                <a:solidFill>
                  <a:srgbClr val="7A7A7A"/>
                </a:solidFill>
                <a:effectLst/>
              </a:rPr>
              <a:t>Unlock a world of unlimited opportunities in the dynamic field of management with our professional membership. </a:t>
            </a:r>
          </a:p>
          <a:p>
            <a:r>
              <a:rPr lang="en-US" i="0" dirty="0">
                <a:solidFill>
                  <a:srgbClr val="7A7A7A"/>
                </a:solidFill>
                <a:effectLst/>
              </a:rPr>
              <a:t>Join this prestigious community of industry professionals to gain access to a wealth of resources, networking opportunities, and professional development support.</a:t>
            </a:r>
          </a:p>
          <a:p>
            <a:r>
              <a:rPr lang="en-US" dirty="0">
                <a:solidFill>
                  <a:srgbClr val="7A7A7A"/>
                </a:solidFill>
              </a:rPr>
              <a:t>Visit </a:t>
            </a:r>
            <a:r>
              <a:rPr lang="en-US" dirty="0">
                <a:solidFill>
                  <a:srgbClr val="7A7A7A"/>
                </a:solidFill>
                <a:hlinkClick r:id="rId2"/>
              </a:rPr>
              <a:t>https://elearning.iipmi.org/membership-2/</a:t>
            </a:r>
            <a:r>
              <a:rPr lang="en-US" dirty="0">
                <a:solidFill>
                  <a:srgbClr val="7A7A7A"/>
                </a:solidFill>
              </a:rPr>
              <a:t> to begin your membership enrollment.</a:t>
            </a:r>
            <a:endParaRPr lang="en-US" i="0" dirty="0">
              <a:solidFill>
                <a:srgbClr val="7A7A7A"/>
              </a:solidFill>
              <a:effectLst/>
            </a:endParaRPr>
          </a:p>
          <a:p>
            <a:endParaRPr lang="en-US" dirty="0"/>
          </a:p>
        </p:txBody>
      </p:sp>
      <p:pic>
        <p:nvPicPr>
          <p:cNvPr id="4" name="Picture 3">
            <a:extLst>
              <a:ext uri="{FF2B5EF4-FFF2-40B4-BE49-F238E27FC236}">
                <a16:creationId xmlns:a16="http://schemas.microsoft.com/office/drawing/2014/main" id="{33EF55D6-C4B4-8BDA-E183-08D6607C7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9064" y="6201281"/>
            <a:ext cx="612353" cy="606290"/>
          </a:xfrm>
          <a:prstGeom prst="rect">
            <a:avLst/>
          </a:prstGeom>
        </p:spPr>
      </p:pic>
    </p:spTree>
    <p:extLst>
      <p:ext uri="{BB962C8B-B14F-4D97-AF65-F5344CB8AC3E}">
        <p14:creationId xmlns:p14="http://schemas.microsoft.com/office/powerpoint/2010/main" val="510967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32CF11-7B0C-E1DE-6AC0-F0C1B65D5C3C}"/>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Membership Levels</a:t>
            </a:r>
          </a:p>
        </p:txBody>
      </p:sp>
      <p:pic>
        <p:nvPicPr>
          <p:cNvPr id="4" name="Picture 3">
            <a:extLst>
              <a:ext uri="{FF2B5EF4-FFF2-40B4-BE49-F238E27FC236}">
                <a16:creationId xmlns:a16="http://schemas.microsoft.com/office/drawing/2014/main" id="{2A69AC71-DB0D-85F5-96EC-D3F01FB8B0CD}"/>
              </a:ext>
            </a:extLst>
          </p:cNvPr>
          <p:cNvPicPr>
            <a:picLocks noChangeAspect="1"/>
          </p:cNvPicPr>
          <p:nvPr/>
        </p:nvPicPr>
        <p:blipFill>
          <a:blip r:embed="rId2"/>
          <a:stretch>
            <a:fillRect/>
          </a:stretch>
        </p:blipFill>
        <p:spPr>
          <a:xfrm>
            <a:off x="495797" y="1966293"/>
            <a:ext cx="11200405" cy="4452160"/>
          </a:xfrm>
          <a:prstGeom prst="rect">
            <a:avLst/>
          </a:prstGeom>
        </p:spPr>
      </p:pic>
      <p:pic>
        <p:nvPicPr>
          <p:cNvPr id="3" name="Picture 2">
            <a:extLst>
              <a:ext uri="{FF2B5EF4-FFF2-40B4-BE49-F238E27FC236}">
                <a16:creationId xmlns:a16="http://schemas.microsoft.com/office/drawing/2014/main" id="{108C40BC-7E1B-20CC-BA32-AE4508892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9064" y="6201281"/>
            <a:ext cx="612353" cy="606290"/>
          </a:xfrm>
          <a:prstGeom prst="rect">
            <a:avLst/>
          </a:prstGeom>
        </p:spPr>
      </p:pic>
    </p:spTree>
    <p:extLst>
      <p:ext uri="{BB962C8B-B14F-4D97-AF65-F5344CB8AC3E}">
        <p14:creationId xmlns:p14="http://schemas.microsoft.com/office/powerpoint/2010/main" val="3676460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B8F37-82D9-5F61-F650-5753FD805AF3}"/>
              </a:ext>
            </a:extLst>
          </p:cNvPr>
          <p:cNvSpPr>
            <a:spLocks noGrp="1"/>
          </p:cNvSpPr>
          <p:nvPr>
            <p:ph type="title"/>
          </p:nvPr>
        </p:nvSpPr>
        <p:spPr>
          <a:xfrm>
            <a:off x="94488" y="2535301"/>
            <a:ext cx="2660904" cy="1325563"/>
          </a:xfrm>
        </p:spPr>
        <p:txBody>
          <a:bodyPr>
            <a:noAutofit/>
          </a:bodyPr>
          <a:lstStyle/>
          <a:p>
            <a:r>
              <a:rPr lang="en-US" sz="3200" dirty="0"/>
              <a:t>Membership </a:t>
            </a:r>
            <a:br>
              <a:rPr lang="en-US" sz="3200" dirty="0"/>
            </a:br>
            <a:r>
              <a:rPr lang="en-US" sz="3200" dirty="0"/>
              <a:t>Benefits</a:t>
            </a:r>
            <a:endParaRPr lang="en-NG" sz="3200" dirty="0"/>
          </a:p>
        </p:txBody>
      </p:sp>
      <p:pic>
        <p:nvPicPr>
          <p:cNvPr id="5" name="Picture 4">
            <a:extLst>
              <a:ext uri="{FF2B5EF4-FFF2-40B4-BE49-F238E27FC236}">
                <a16:creationId xmlns:a16="http://schemas.microsoft.com/office/drawing/2014/main" id="{89549A01-209E-0128-D88F-509623C9A6D9}"/>
              </a:ext>
            </a:extLst>
          </p:cNvPr>
          <p:cNvPicPr>
            <a:picLocks noChangeAspect="1"/>
          </p:cNvPicPr>
          <p:nvPr/>
        </p:nvPicPr>
        <p:blipFill>
          <a:blip r:embed="rId2"/>
          <a:stretch>
            <a:fillRect/>
          </a:stretch>
        </p:blipFill>
        <p:spPr>
          <a:xfrm>
            <a:off x="2450592" y="114300"/>
            <a:ext cx="9646921" cy="6629400"/>
          </a:xfrm>
          <a:prstGeom prst="rect">
            <a:avLst/>
          </a:prstGeom>
        </p:spPr>
      </p:pic>
      <p:pic>
        <p:nvPicPr>
          <p:cNvPr id="3" name="Picture 2">
            <a:extLst>
              <a:ext uri="{FF2B5EF4-FFF2-40B4-BE49-F238E27FC236}">
                <a16:creationId xmlns:a16="http://schemas.microsoft.com/office/drawing/2014/main" id="{B4A6AF63-D3B3-8BA0-8BC6-FFE94E5E4C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9064" y="6201281"/>
            <a:ext cx="612353" cy="606290"/>
          </a:xfrm>
          <a:prstGeom prst="rect">
            <a:avLst/>
          </a:prstGeom>
        </p:spPr>
      </p:pic>
    </p:spTree>
    <p:extLst>
      <p:ext uri="{BB962C8B-B14F-4D97-AF65-F5344CB8AC3E}">
        <p14:creationId xmlns:p14="http://schemas.microsoft.com/office/powerpoint/2010/main" val="1588803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A1620-C3E2-20FC-E676-8EBE352B06E4}"/>
              </a:ext>
            </a:extLst>
          </p:cNvPr>
          <p:cNvSpPr>
            <a:spLocks noGrp="1"/>
          </p:cNvSpPr>
          <p:nvPr>
            <p:ph type="title"/>
          </p:nvPr>
        </p:nvSpPr>
        <p:spPr/>
        <p:txBody>
          <a:bodyPr/>
          <a:lstStyle/>
          <a:p>
            <a:r>
              <a:rPr lang="en-US" dirty="0"/>
              <a:t>Membership Criteria</a:t>
            </a:r>
            <a:endParaRPr lang="en-NG" dirty="0"/>
          </a:p>
        </p:txBody>
      </p:sp>
      <p:sp>
        <p:nvSpPr>
          <p:cNvPr id="3" name="Content Placeholder 2">
            <a:extLst>
              <a:ext uri="{FF2B5EF4-FFF2-40B4-BE49-F238E27FC236}">
                <a16:creationId xmlns:a16="http://schemas.microsoft.com/office/drawing/2014/main" id="{6031FCDA-712E-5BBA-D073-5A48CF24164A}"/>
              </a:ext>
            </a:extLst>
          </p:cNvPr>
          <p:cNvSpPr>
            <a:spLocks noGrp="1"/>
          </p:cNvSpPr>
          <p:nvPr>
            <p:ph idx="1"/>
          </p:nvPr>
        </p:nvSpPr>
        <p:spPr>
          <a:xfrm>
            <a:off x="576944" y="1789999"/>
            <a:ext cx="5040086" cy="4351338"/>
          </a:xfrm>
          <a:ln w="12700">
            <a:solidFill>
              <a:schemeClr val="tx1"/>
            </a:solidFill>
          </a:ln>
        </p:spPr>
        <p:txBody>
          <a:bodyPr>
            <a:normAutofit fontScale="62500" lnSpcReduction="20000"/>
          </a:bodyPr>
          <a:lstStyle/>
          <a:p>
            <a:r>
              <a:rPr lang="en-US" b="1" dirty="0"/>
              <a:t>Student Member</a:t>
            </a:r>
          </a:p>
          <a:p>
            <a:pPr algn="l">
              <a:buFont typeface="Arial" panose="020B0604020202020204" pitchFamily="34" charset="0"/>
              <a:buChar char="•"/>
            </a:pPr>
            <a:r>
              <a:rPr lang="en-US" b="0" i="0" dirty="0">
                <a:solidFill>
                  <a:srgbClr val="0F0F0F"/>
                </a:solidFill>
                <a:effectLst/>
                <a:latin typeface="Inter"/>
              </a:rPr>
              <a:t>Be currently enrolled as a student in a recognized educational institution, pursuing a degree or higher diploma;</a:t>
            </a:r>
          </a:p>
          <a:p>
            <a:pPr algn="l">
              <a:buFont typeface="Arial" panose="020B0604020202020204" pitchFamily="34" charset="0"/>
              <a:buChar char="•"/>
            </a:pPr>
            <a:r>
              <a:rPr lang="en-US" b="0" i="0" dirty="0">
                <a:solidFill>
                  <a:srgbClr val="0F0F0F"/>
                </a:solidFill>
                <a:effectLst/>
                <a:latin typeface="Inter"/>
              </a:rPr>
              <a:t>Provide a valid student identification card or proof of enrollment from your educational institution;</a:t>
            </a:r>
          </a:p>
          <a:p>
            <a:pPr algn="l">
              <a:buFont typeface="Arial" panose="020B0604020202020204" pitchFamily="34" charset="0"/>
              <a:buChar char="•"/>
            </a:pPr>
            <a:r>
              <a:rPr lang="en-US" b="0" i="0" dirty="0">
                <a:solidFill>
                  <a:srgbClr val="0F0F0F"/>
                </a:solidFill>
                <a:effectLst/>
                <a:latin typeface="Inter"/>
              </a:rPr>
              <a:t>Complete the student membership application form provided by IIPM;</a:t>
            </a:r>
          </a:p>
          <a:p>
            <a:pPr algn="l">
              <a:buFont typeface="Arial" panose="020B0604020202020204" pitchFamily="34" charset="0"/>
              <a:buChar char="•"/>
            </a:pPr>
            <a:r>
              <a:rPr lang="en-US" b="0" i="0" dirty="0">
                <a:solidFill>
                  <a:srgbClr val="0F0F0F"/>
                </a:solidFill>
                <a:effectLst/>
                <a:latin typeface="Inter"/>
              </a:rPr>
              <a:t>Agree to abide by the professional code of conduct and ethical standards set by IIPM;</a:t>
            </a:r>
          </a:p>
          <a:p>
            <a:pPr algn="l">
              <a:buFont typeface="Arial" panose="020B0604020202020204" pitchFamily="34" charset="0"/>
              <a:buChar char="•"/>
            </a:pPr>
            <a:r>
              <a:rPr lang="en-US" b="0" i="0" dirty="0">
                <a:solidFill>
                  <a:srgbClr val="0F0F0F"/>
                </a:solidFill>
                <a:effectLst/>
                <a:latin typeface="Inter"/>
              </a:rPr>
              <a:t>Show a genuine interest in the field of management and a commitment to actively engage with IIPM’s resources and opportunities. This will include attending events, workshops, and seminars organized by IIPM specifically for student members.</a:t>
            </a:r>
          </a:p>
          <a:p>
            <a:endParaRPr lang="en-NG" dirty="0"/>
          </a:p>
        </p:txBody>
      </p:sp>
      <p:sp>
        <p:nvSpPr>
          <p:cNvPr id="4" name="Content Placeholder 2">
            <a:extLst>
              <a:ext uri="{FF2B5EF4-FFF2-40B4-BE49-F238E27FC236}">
                <a16:creationId xmlns:a16="http://schemas.microsoft.com/office/drawing/2014/main" id="{B21665A5-995E-AEEA-CC61-DC4A5090D4CD}"/>
              </a:ext>
            </a:extLst>
          </p:cNvPr>
          <p:cNvSpPr txBox="1">
            <a:spLocks/>
          </p:cNvSpPr>
          <p:nvPr/>
        </p:nvSpPr>
        <p:spPr>
          <a:xfrm>
            <a:off x="5871360" y="1789999"/>
            <a:ext cx="5040086" cy="4351338"/>
          </a:xfrm>
          <a:prstGeom prst="rect">
            <a:avLst/>
          </a:prstGeom>
          <a:ln w="12700">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Associate Member</a:t>
            </a:r>
          </a:p>
          <a:p>
            <a:pPr algn="l">
              <a:buFont typeface="Arial" panose="020B0604020202020204" pitchFamily="34" charset="0"/>
              <a:buChar char="•"/>
            </a:pPr>
            <a:r>
              <a:rPr lang="en-US" sz="1800" b="0" i="0" dirty="0">
                <a:solidFill>
                  <a:srgbClr val="0F0F0F"/>
                </a:solidFill>
                <a:effectLst/>
                <a:latin typeface="Inter"/>
              </a:rPr>
              <a:t>Must have a Bachelors’ Degree, HND or equivalence</a:t>
            </a:r>
          </a:p>
          <a:p>
            <a:pPr algn="l">
              <a:buFont typeface="Arial" panose="020B0604020202020204" pitchFamily="34" charset="0"/>
              <a:buChar char="•"/>
            </a:pPr>
            <a:r>
              <a:rPr lang="en-US" sz="1800" b="0" i="0" dirty="0">
                <a:solidFill>
                  <a:srgbClr val="0F0F0F"/>
                </a:solidFill>
                <a:effectLst/>
                <a:latin typeface="Inter"/>
              </a:rPr>
              <a:t>2 – 4 years work experience.</a:t>
            </a:r>
          </a:p>
          <a:p>
            <a:pPr algn="l">
              <a:buFont typeface="Arial" panose="020B0604020202020204" pitchFamily="34" charset="0"/>
              <a:buChar char="•"/>
            </a:pPr>
            <a:r>
              <a:rPr lang="en-US" sz="1800" b="0" i="0" dirty="0">
                <a:solidFill>
                  <a:srgbClr val="0F0F0F"/>
                </a:solidFill>
                <a:effectLst/>
                <a:latin typeface="Inter"/>
              </a:rPr>
              <a:t>Pay the prescribed membership fee or dues as determined by IIPM.</a:t>
            </a:r>
          </a:p>
          <a:p>
            <a:pPr algn="l">
              <a:buFont typeface="Arial" panose="020B0604020202020204" pitchFamily="34" charset="0"/>
              <a:buChar char="•"/>
            </a:pPr>
            <a:r>
              <a:rPr lang="en-US" sz="1800" b="0" i="0" dirty="0">
                <a:solidFill>
                  <a:srgbClr val="0F0F0F"/>
                </a:solidFill>
                <a:effectLst/>
                <a:latin typeface="Inter"/>
              </a:rPr>
              <a:t>Complete the application form.</a:t>
            </a:r>
          </a:p>
          <a:p>
            <a:pPr algn="l">
              <a:buFont typeface="Arial" panose="020B0604020202020204" pitchFamily="34" charset="0"/>
              <a:buChar char="•"/>
            </a:pPr>
            <a:r>
              <a:rPr lang="en-US" sz="1800" b="0" i="0" dirty="0">
                <a:solidFill>
                  <a:srgbClr val="0F0F0F"/>
                </a:solidFill>
                <a:effectLst/>
                <a:latin typeface="Inter"/>
              </a:rPr>
              <a:t>Provide references from professionals or individuals who can vouch for your expertise and competence in the field of management.</a:t>
            </a:r>
          </a:p>
          <a:p>
            <a:pPr algn="l">
              <a:buFont typeface="Arial" panose="020B0604020202020204" pitchFamily="34" charset="0"/>
              <a:buChar char="•"/>
            </a:pPr>
            <a:r>
              <a:rPr lang="en-US" sz="1800" b="0" i="0" dirty="0">
                <a:solidFill>
                  <a:srgbClr val="0F0F0F"/>
                </a:solidFill>
                <a:effectLst/>
                <a:latin typeface="Inter"/>
              </a:rPr>
              <a:t>Attend the Institutes Membership Induction Session.</a:t>
            </a:r>
          </a:p>
          <a:p>
            <a:pPr algn="l">
              <a:buFont typeface="Arial" panose="020B0604020202020204" pitchFamily="34" charset="0"/>
              <a:buChar char="•"/>
            </a:pPr>
            <a:r>
              <a:rPr lang="en-US" sz="1800" b="0" i="0" dirty="0">
                <a:solidFill>
                  <a:srgbClr val="0F0F0F"/>
                </a:solidFill>
                <a:effectLst/>
                <a:latin typeface="Inter"/>
              </a:rPr>
              <a:t>Agree to abide by the professional code of conduct and ethical standards set by IIPM.</a:t>
            </a:r>
          </a:p>
        </p:txBody>
      </p:sp>
      <p:pic>
        <p:nvPicPr>
          <p:cNvPr id="5" name="Picture 4">
            <a:extLst>
              <a:ext uri="{FF2B5EF4-FFF2-40B4-BE49-F238E27FC236}">
                <a16:creationId xmlns:a16="http://schemas.microsoft.com/office/drawing/2014/main" id="{486000CF-7399-20B6-7BA6-089C2B0C9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9064" y="6201281"/>
            <a:ext cx="612353" cy="606290"/>
          </a:xfrm>
          <a:prstGeom prst="rect">
            <a:avLst/>
          </a:prstGeom>
        </p:spPr>
      </p:pic>
    </p:spTree>
    <p:extLst>
      <p:ext uri="{BB962C8B-B14F-4D97-AF65-F5344CB8AC3E}">
        <p14:creationId xmlns:p14="http://schemas.microsoft.com/office/powerpoint/2010/main" val="290703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 name="Rectangle 1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Oval 12">
            <a:extLst>
              <a:ext uri="{FF2B5EF4-FFF2-40B4-BE49-F238E27FC236}">
                <a16:creationId xmlns:a16="http://schemas.microsoft.com/office/drawing/2014/main" id="{EAED1919-54A1-41C9-B30B-A3FF3F58E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26220" y="98104"/>
            <a:ext cx="4288094" cy="428809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5B971E3-D65C-3A48-BF86-64C179B68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09" y="5835431"/>
            <a:ext cx="1005160" cy="995209"/>
          </a:xfrm>
          <a:prstGeom prst="rect">
            <a:avLst/>
          </a:prstGeom>
        </p:spPr>
      </p:pic>
      <p:grpSp>
        <p:nvGrpSpPr>
          <p:cNvPr id="202" name="Group 14">
            <a:extLst>
              <a:ext uri="{FF2B5EF4-FFF2-40B4-BE49-F238E27FC236}">
                <a16:creationId xmlns:a16="http://schemas.microsoft.com/office/drawing/2014/main" id="{C4751043-2EE3-4222-9979-8E61D93DA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1848" y="2813300"/>
            <a:ext cx="3757487" cy="3757487"/>
            <a:chOff x="1881974" y="1174396"/>
            <a:chExt cx="5290997" cy="5290997"/>
          </a:xfrm>
        </p:grpSpPr>
        <p:sp>
          <p:nvSpPr>
            <p:cNvPr id="203" name="Oval 15">
              <a:extLst>
                <a:ext uri="{FF2B5EF4-FFF2-40B4-BE49-F238E27FC236}">
                  <a16:creationId xmlns:a16="http://schemas.microsoft.com/office/drawing/2014/main" id="{03FD8213-DB67-4E29-9615-984DB5991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16">
              <a:extLst>
                <a:ext uri="{FF2B5EF4-FFF2-40B4-BE49-F238E27FC236}">
                  <a16:creationId xmlns:a16="http://schemas.microsoft.com/office/drawing/2014/main" id="{84EDB257-28CF-422F-AE6A-B99E3FE81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5" name="Oval 18">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350" y="2762501"/>
            <a:ext cx="3744592" cy="3744592"/>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88C23F-A4AB-DF68-B03B-F43974197064}"/>
              </a:ext>
            </a:extLst>
          </p:cNvPr>
          <p:cNvSpPr>
            <a:spLocks noGrp="1"/>
          </p:cNvSpPr>
          <p:nvPr>
            <p:ph type="title"/>
          </p:nvPr>
        </p:nvSpPr>
        <p:spPr>
          <a:xfrm>
            <a:off x="702591" y="3404608"/>
            <a:ext cx="3520789" cy="2666087"/>
          </a:xfrm>
        </p:spPr>
        <p:txBody>
          <a:bodyPr>
            <a:normAutofit/>
          </a:bodyPr>
          <a:lstStyle/>
          <a:p>
            <a:pPr algn="ctr"/>
            <a:r>
              <a:rPr lang="en-US">
                <a:solidFill>
                  <a:schemeClr val="bg1"/>
                </a:solidFill>
              </a:rPr>
              <a:t>Contents</a:t>
            </a:r>
            <a:endParaRPr lang="en-NG">
              <a:solidFill>
                <a:schemeClr val="bg1"/>
              </a:solidFill>
            </a:endParaRPr>
          </a:p>
        </p:txBody>
      </p:sp>
      <p:grpSp>
        <p:nvGrpSpPr>
          <p:cNvPr id="21"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22" name="Freeform: Shape 21">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06" name="Freeform: Shape 22">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25"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6" name="Freeform: Shape 25">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07" name="Freeform: Shape 193">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EC894C32-FE79-57B8-32E6-023F3B04EBDF}"/>
              </a:ext>
            </a:extLst>
          </p:cNvPr>
          <p:cNvSpPr>
            <a:spLocks noGrp="1"/>
          </p:cNvSpPr>
          <p:nvPr>
            <p:ph idx="1"/>
          </p:nvPr>
        </p:nvSpPr>
        <p:spPr>
          <a:xfrm>
            <a:off x="6477270" y="1130846"/>
            <a:ext cx="4974771" cy="4351338"/>
          </a:xfrm>
        </p:spPr>
        <p:txBody>
          <a:bodyPr>
            <a:normAutofit/>
          </a:bodyPr>
          <a:lstStyle/>
          <a:p>
            <a:r>
              <a:rPr lang="en-US" sz="1500">
                <a:solidFill>
                  <a:schemeClr val="bg1"/>
                </a:solidFill>
              </a:rPr>
              <a:t>Accessing The E-Learning Portal</a:t>
            </a:r>
          </a:p>
          <a:p>
            <a:r>
              <a:rPr lang="en-US" sz="1500">
                <a:solidFill>
                  <a:schemeClr val="bg1"/>
                </a:solidFill>
              </a:rPr>
              <a:t>E-learning Account Opening</a:t>
            </a:r>
          </a:p>
          <a:p>
            <a:r>
              <a:rPr lang="en-US" sz="1500">
                <a:solidFill>
                  <a:schemeClr val="bg1"/>
                </a:solidFill>
              </a:rPr>
              <a:t>Logging In (Also Inside is Recovering your password)</a:t>
            </a:r>
          </a:p>
          <a:p>
            <a:r>
              <a:rPr lang="en-US" sz="1500">
                <a:solidFill>
                  <a:schemeClr val="bg1"/>
                </a:solidFill>
              </a:rPr>
              <a:t>Accessing Your Dashboard</a:t>
            </a:r>
          </a:p>
          <a:p>
            <a:r>
              <a:rPr lang="en-US" sz="1500">
                <a:solidFill>
                  <a:schemeClr val="bg1"/>
                </a:solidFill>
              </a:rPr>
              <a:t>Assessing The Course List</a:t>
            </a:r>
          </a:p>
          <a:p>
            <a:r>
              <a:rPr lang="en-US" sz="1500">
                <a:solidFill>
                  <a:schemeClr val="bg1"/>
                </a:solidFill>
              </a:rPr>
              <a:t>Enrolling For A Course</a:t>
            </a:r>
          </a:p>
          <a:p>
            <a:r>
              <a:rPr lang="en-US" sz="1500">
                <a:solidFill>
                  <a:schemeClr val="bg1"/>
                </a:solidFill>
              </a:rPr>
              <a:t>Making Payments</a:t>
            </a:r>
          </a:p>
          <a:p>
            <a:r>
              <a:rPr lang="en-US" sz="1500">
                <a:solidFill>
                  <a:schemeClr val="bg1"/>
                </a:solidFill>
              </a:rPr>
              <a:t>Accessing Your Classes</a:t>
            </a:r>
          </a:p>
          <a:p>
            <a:r>
              <a:rPr lang="en-US" sz="1500">
                <a:solidFill>
                  <a:schemeClr val="bg1"/>
                </a:solidFill>
              </a:rPr>
              <a:t>Doing Assignment</a:t>
            </a:r>
          </a:p>
          <a:p>
            <a:r>
              <a:rPr lang="en-US" sz="1500">
                <a:solidFill>
                  <a:schemeClr val="bg1"/>
                </a:solidFill>
              </a:rPr>
              <a:t>Writing Examination</a:t>
            </a:r>
          </a:p>
          <a:p>
            <a:r>
              <a:rPr lang="en-US" sz="1500">
                <a:solidFill>
                  <a:schemeClr val="bg1"/>
                </a:solidFill>
              </a:rPr>
              <a:t>Getting Certificate</a:t>
            </a:r>
          </a:p>
          <a:p>
            <a:r>
              <a:rPr lang="en-US" sz="1500">
                <a:solidFill>
                  <a:schemeClr val="bg1"/>
                </a:solidFill>
              </a:rPr>
              <a:t>Becoming a Professional Member</a:t>
            </a:r>
          </a:p>
          <a:p>
            <a:endParaRPr lang="en-NG" sz="1500">
              <a:solidFill>
                <a:schemeClr val="bg1"/>
              </a:solidFill>
            </a:endParaRPr>
          </a:p>
        </p:txBody>
      </p:sp>
    </p:spTree>
    <p:extLst>
      <p:ext uri="{BB962C8B-B14F-4D97-AF65-F5344CB8AC3E}">
        <p14:creationId xmlns:p14="http://schemas.microsoft.com/office/powerpoint/2010/main" val="3201684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A1620-C3E2-20FC-E676-8EBE352B06E4}"/>
              </a:ext>
            </a:extLst>
          </p:cNvPr>
          <p:cNvSpPr>
            <a:spLocks noGrp="1"/>
          </p:cNvSpPr>
          <p:nvPr>
            <p:ph type="title"/>
          </p:nvPr>
        </p:nvSpPr>
        <p:spPr/>
        <p:txBody>
          <a:bodyPr/>
          <a:lstStyle/>
          <a:p>
            <a:r>
              <a:rPr lang="en-US" dirty="0"/>
              <a:t>Membership Criteria</a:t>
            </a:r>
            <a:endParaRPr lang="en-NG" dirty="0"/>
          </a:p>
        </p:txBody>
      </p:sp>
      <p:sp>
        <p:nvSpPr>
          <p:cNvPr id="3" name="Content Placeholder 2">
            <a:extLst>
              <a:ext uri="{FF2B5EF4-FFF2-40B4-BE49-F238E27FC236}">
                <a16:creationId xmlns:a16="http://schemas.microsoft.com/office/drawing/2014/main" id="{6031FCDA-712E-5BBA-D073-5A48CF24164A}"/>
              </a:ext>
            </a:extLst>
          </p:cNvPr>
          <p:cNvSpPr>
            <a:spLocks noGrp="1"/>
          </p:cNvSpPr>
          <p:nvPr>
            <p:ph idx="1"/>
          </p:nvPr>
        </p:nvSpPr>
        <p:spPr>
          <a:xfrm>
            <a:off x="576944" y="1789999"/>
            <a:ext cx="5040086" cy="4351338"/>
          </a:xfrm>
          <a:ln w="12700">
            <a:solidFill>
              <a:schemeClr val="tx1"/>
            </a:solidFill>
          </a:ln>
        </p:spPr>
        <p:txBody>
          <a:bodyPr>
            <a:normAutofit fontScale="92500"/>
          </a:bodyPr>
          <a:lstStyle/>
          <a:p>
            <a:r>
              <a:rPr lang="en-US" sz="1400" b="1" dirty="0"/>
              <a:t>Full Member</a:t>
            </a:r>
          </a:p>
          <a:p>
            <a:pPr algn="l">
              <a:buFont typeface="Arial" panose="020B0604020202020204" pitchFamily="34" charset="0"/>
              <a:buChar char="•"/>
            </a:pPr>
            <a:r>
              <a:rPr lang="en-US" sz="1400" b="0" i="0" dirty="0">
                <a:solidFill>
                  <a:srgbClr val="0F0F0F"/>
                </a:solidFill>
                <a:effectLst/>
                <a:latin typeface="Inter"/>
              </a:rPr>
              <a:t>a Bachelor’s Degree, Higher National Diploma or equivalence with 7 to 10 years relevant work experience; or</a:t>
            </a:r>
          </a:p>
          <a:p>
            <a:pPr algn="l">
              <a:buFont typeface="Arial" panose="020B0604020202020204" pitchFamily="34" charset="0"/>
              <a:buChar char="•"/>
            </a:pPr>
            <a:r>
              <a:rPr lang="en-US" sz="1400" b="0" i="0" dirty="0">
                <a:solidFill>
                  <a:srgbClr val="0F0F0F"/>
                </a:solidFill>
                <a:effectLst/>
                <a:latin typeface="Inter"/>
              </a:rPr>
              <a:t>a Master’s degree with with 4 to 5 years relevant work experience;</a:t>
            </a:r>
          </a:p>
          <a:p>
            <a:pPr algn="l">
              <a:buFont typeface="Arial" panose="020B0604020202020204" pitchFamily="34" charset="0"/>
              <a:buChar char="•"/>
            </a:pPr>
            <a:r>
              <a:rPr lang="en-US" sz="1400" b="0" i="0" dirty="0">
                <a:solidFill>
                  <a:srgbClr val="0F0F0F"/>
                </a:solidFill>
                <a:effectLst/>
                <a:latin typeface="Inter"/>
              </a:rPr>
              <a:t>Demonstrate a record of notable professional achievements and contributions in the field of management. This may include successful project outcomes, leadership roles in organizations, published works, patents, awards, or recognition within the industry;</a:t>
            </a:r>
          </a:p>
          <a:p>
            <a:pPr algn="l">
              <a:buFont typeface="Arial" panose="020B0604020202020204" pitchFamily="34" charset="0"/>
              <a:buChar char="•"/>
            </a:pPr>
            <a:r>
              <a:rPr lang="en-US" sz="1400" b="0" i="0" dirty="0">
                <a:solidFill>
                  <a:srgbClr val="0F0F0F"/>
                </a:solidFill>
                <a:effectLst/>
                <a:latin typeface="Inter"/>
              </a:rPr>
              <a:t>Provide two strong references from professionals or individuals who can attest to your expertise, leadership abilities, and significant contributions in the management field;</a:t>
            </a:r>
          </a:p>
          <a:p>
            <a:pPr algn="l">
              <a:buFont typeface="Arial" panose="020B0604020202020204" pitchFamily="34" charset="0"/>
              <a:buChar char="•"/>
            </a:pPr>
            <a:r>
              <a:rPr lang="en-US" sz="1400" b="0" i="0" dirty="0">
                <a:solidFill>
                  <a:srgbClr val="0F0F0F"/>
                </a:solidFill>
                <a:effectLst/>
                <a:latin typeface="Inter"/>
              </a:rPr>
              <a:t>Complete the membership application form provided by IIPM, which typically includes personal and professional information, details of your education and work experience, and a summary of your achievements and contributions in the field of management;</a:t>
            </a:r>
          </a:p>
          <a:p>
            <a:pPr algn="l">
              <a:buFont typeface="Arial" panose="020B0604020202020204" pitchFamily="34" charset="0"/>
              <a:buChar char="•"/>
            </a:pPr>
            <a:r>
              <a:rPr lang="en-US" sz="1400" b="0" i="0" dirty="0">
                <a:solidFill>
                  <a:srgbClr val="0F0F0F"/>
                </a:solidFill>
                <a:effectLst/>
                <a:latin typeface="Inter"/>
              </a:rPr>
              <a:t>Complete the IIPM Induction program; and</a:t>
            </a:r>
          </a:p>
          <a:p>
            <a:pPr algn="l">
              <a:buFont typeface="Arial" panose="020B0604020202020204" pitchFamily="34" charset="0"/>
              <a:buChar char="•"/>
            </a:pPr>
            <a:r>
              <a:rPr lang="en-US" sz="1400" b="0" i="0" dirty="0">
                <a:solidFill>
                  <a:srgbClr val="0F0F0F"/>
                </a:solidFill>
                <a:effectLst/>
                <a:latin typeface="Inter"/>
              </a:rPr>
              <a:t>Pay the prescribed membership fee or dues as determined by IIPM.</a:t>
            </a:r>
          </a:p>
        </p:txBody>
      </p:sp>
      <p:sp>
        <p:nvSpPr>
          <p:cNvPr id="4" name="Content Placeholder 2">
            <a:extLst>
              <a:ext uri="{FF2B5EF4-FFF2-40B4-BE49-F238E27FC236}">
                <a16:creationId xmlns:a16="http://schemas.microsoft.com/office/drawing/2014/main" id="{B21665A5-995E-AEEA-CC61-DC4A5090D4CD}"/>
              </a:ext>
            </a:extLst>
          </p:cNvPr>
          <p:cNvSpPr txBox="1">
            <a:spLocks/>
          </p:cNvSpPr>
          <p:nvPr/>
        </p:nvSpPr>
        <p:spPr>
          <a:xfrm>
            <a:off x="5871360" y="1789999"/>
            <a:ext cx="5040086" cy="4351338"/>
          </a:xfrm>
          <a:prstGeom prst="rect">
            <a:avLst/>
          </a:prstGeom>
          <a:ln w="12700">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Fellow</a:t>
            </a:r>
          </a:p>
          <a:p>
            <a:pPr algn="l">
              <a:buFont typeface="+mj-lt"/>
              <a:buAutoNum type="arabicPeriod"/>
            </a:pPr>
            <a:r>
              <a:rPr lang="en-US" sz="1200" b="0" i="0" dirty="0">
                <a:solidFill>
                  <a:srgbClr val="0F0F0F"/>
                </a:solidFill>
                <a:effectLst/>
                <a:latin typeface="Inter"/>
              </a:rPr>
              <a:t>Must have a Bachelor’s degree with minimum 15 years of relevant work experience; or</a:t>
            </a:r>
          </a:p>
          <a:p>
            <a:pPr algn="l">
              <a:buFont typeface="+mj-lt"/>
              <a:buAutoNum type="arabicPeriod"/>
            </a:pPr>
            <a:r>
              <a:rPr lang="en-US" sz="1200" b="0" i="0" dirty="0">
                <a:solidFill>
                  <a:srgbClr val="0F0F0F"/>
                </a:solidFill>
                <a:effectLst/>
                <a:latin typeface="Inter"/>
              </a:rPr>
              <a:t>a Master’s degree with a minimum of 10 years of relevant work experience; or</a:t>
            </a:r>
          </a:p>
          <a:p>
            <a:pPr algn="l">
              <a:buFont typeface="+mj-lt"/>
              <a:buAutoNum type="arabicPeriod"/>
            </a:pPr>
            <a:r>
              <a:rPr lang="en-US" sz="1200" b="0" i="0" dirty="0">
                <a:solidFill>
                  <a:srgbClr val="0F0F0F"/>
                </a:solidFill>
                <a:effectLst/>
                <a:latin typeface="Inter"/>
              </a:rPr>
              <a:t>a PhD/DBA with a minimum of 7 years of relevant work experience;</a:t>
            </a:r>
          </a:p>
          <a:p>
            <a:pPr algn="l">
              <a:buFont typeface="+mj-lt"/>
              <a:buAutoNum type="arabicPeriod"/>
            </a:pPr>
            <a:r>
              <a:rPr lang="en-US" sz="1200" b="0" i="0" dirty="0">
                <a:solidFill>
                  <a:srgbClr val="0F0F0F"/>
                </a:solidFill>
                <a:effectLst/>
                <a:latin typeface="Inter"/>
              </a:rPr>
              <a:t>Provide evidence of significant contributions to the field of management. This will include published research papers, books, articles, case studies, or innovative practices that have made a notable impact on the industry;</a:t>
            </a:r>
          </a:p>
          <a:p>
            <a:pPr algn="l">
              <a:buFont typeface="+mj-lt"/>
              <a:buAutoNum type="arabicPeriod"/>
            </a:pPr>
            <a:r>
              <a:rPr lang="en-US" sz="1200" b="0" i="0" dirty="0">
                <a:solidFill>
                  <a:srgbClr val="0F0F0F"/>
                </a:solidFill>
                <a:effectLst/>
                <a:latin typeface="Inter"/>
              </a:rPr>
              <a:t>Demonstrate thought leadership by delivering keynote speeches, presentations, or workshops at prestigious conferences, symposiums, or industry events. Your participation as a panelist, moderator, or expert speaker should highlight your expertise and influence in the management community;</a:t>
            </a:r>
          </a:p>
          <a:p>
            <a:pPr algn="l">
              <a:buFont typeface="+mj-lt"/>
              <a:buAutoNum type="arabicPeriod"/>
            </a:pPr>
            <a:r>
              <a:rPr lang="en-US" sz="1200" b="0" i="0" dirty="0">
                <a:solidFill>
                  <a:srgbClr val="0F0F0F"/>
                </a:solidFill>
                <a:effectLst/>
                <a:latin typeface="Inter"/>
              </a:rPr>
              <a:t>Receive accolades, awards, or honors from reputable organizations, institutions, or professional bodies in recognition of your outstanding contributions to the field of management;</a:t>
            </a:r>
          </a:p>
          <a:p>
            <a:pPr algn="l">
              <a:buFont typeface="+mj-lt"/>
              <a:buAutoNum type="arabicPeriod"/>
            </a:pPr>
            <a:r>
              <a:rPr lang="en-US" sz="1200" b="0" i="0" dirty="0">
                <a:solidFill>
                  <a:srgbClr val="0F0F0F"/>
                </a:solidFill>
                <a:effectLst/>
                <a:latin typeface="Inter"/>
              </a:rPr>
              <a:t>Obtain strong recommendations from senior professionals, experts, or renowned individuals who can validate your exceptional achievements and contributions in the management field;</a:t>
            </a:r>
          </a:p>
          <a:p>
            <a:pPr algn="l">
              <a:buFont typeface="+mj-lt"/>
              <a:buAutoNum type="arabicPeriod"/>
            </a:pPr>
            <a:r>
              <a:rPr lang="en-US" sz="1200" b="0" i="0" dirty="0">
                <a:solidFill>
                  <a:srgbClr val="0F0F0F"/>
                </a:solidFill>
                <a:effectLst/>
                <a:latin typeface="Inter"/>
              </a:rPr>
              <a:t>Undergo the Induction sessions; and</a:t>
            </a:r>
          </a:p>
          <a:p>
            <a:pPr algn="l">
              <a:buFont typeface="+mj-lt"/>
              <a:buAutoNum type="arabicPeriod"/>
            </a:pPr>
            <a:r>
              <a:rPr lang="en-US" sz="1200" b="0" i="0" dirty="0">
                <a:solidFill>
                  <a:srgbClr val="0F0F0F"/>
                </a:solidFill>
                <a:effectLst/>
                <a:latin typeface="Inter"/>
              </a:rPr>
              <a:t>Pay the prescribed membership fee or dues as determined by IIPM for fellow membership.</a:t>
            </a:r>
          </a:p>
        </p:txBody>
      </p:sp>
      <p:pic>
        <p:nvPicPr>
          <p:cNvPr id="5" name="Picture 4">
            <a:extLst>
              <a:ext uri="{FF2B5EF4-FFF2-40B4-BE49-F238E27FC236}">
                <a16:creationId xmlns:a16="http://schemas.microsoft.com/office/drawing/2014/main" id="{0A4C9FE3-A77F-C899-ADD8-284E46F41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9064" y="6201281"/>
            <a:ext cx="612353" cy="606290"/>
          </a:xfrm>
          <a:prstGeom prst="rect">
            <a:avLst/>
          </a:prstGeom>
        </p:spPr>
      </p:pic>
    </p:spTree>
    <p:extLst>
      <p:ext uri="{BB962C8B-B14F-4D97-AF65-F5344CB8AC3E}">
        <p14:creationId xmlns:p14="http://schemas.microsoft.com/office/powerpoint/2010/main" val="3149513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45B51-60A6-232D-63C0-E5FBC5857DAA}"/>
              </a:ext>
            </a:extLst>
          </p:cNvPr>
          <p:cNvSpPr>
            <a:spLocks noGrp="1"/>
          </p:cNvSpPr>
          <p:nvPr>
            <p:ph type="title"/>
          </p:nvPr>
        </p:nvSpPr>
        <p:spPr/>
        <p:txBody>
          <a:bodyPr/>
          <a:lstStyle/>
          <a:p>
            <a:r>
              <a:rPr lang="en-US" dirty="0"/>
              <a:t>Membership Enrollment</a:t>
            </a:r>
            <a:endParaRPr lang="en-NG" dirty="0"/>
          </a:p>
        </p:txBody>
      </p:sp>
      <p:sp>
        <p:nvSpPr>
          <p:cNvPr id="3" name="Content Placeholder 2">
            <a:extLst>
              <a:ext uri="{FF2B5EF4-FFF2-40B4-BE49-F238E27FC236}">
                <a16:creationId xmlns:a16="http://schemas.microsoft.com/office/drawing/2014/main" id="{CE9C7646-2A0F-E3A8-3BFD-3391A866AEA4}"/>
              </a:ext>
            </a:extLst>
          </p:cNvPr>
          <p:cNvSpPr>
            <a:spLocks noGrp="1"/>
          </p:cNvSpPr>
          <p:nvPr>
            <p:ph idx="1"/>
          </p:nvPr>
        </p:nvSpPr>
        <p:spPr/>
        <p:txBody>
          <a:bodyPr/>
          <a:lstStyle/>
          <a:p>
            <a:pPr marL="0" indent="0">
              <a:buNone/>
            </a:pPr>
            <a:r>
              <a:rPr lang="en-US" dirty="0">
                <a:solidFill>
                  <a:srgbClr val="7A7A7A"/>
                </a:solidFill>
              </a:rPr>
              <a:t>Visit </a:t>
            </a:r>
            <a:r>
              <a:rPr lang="en-US" dirty="0">
                <a:solidFill>
                  <a:srgbClr val="7A7A7A"/>
                </a:solidFill>
                <a:hlinkClick r:id="rId2"/>
              </a:rPr>
              <a:t>https://elearning.iipmi.org/membership-2/</a:t>
            </a:r>
            <a:r>
              <a:rPr lang="en-US" dirty="0">
                <a:solidFill>
                  <a:srgbClr val="7A7A7A"/>
                </a:solidFill>
              </a:rPr>
              <a:t> to begin your membership enrollment.</a:t>
            </a:r>
            <a:endParaRPr lang="en-US" i="0" dirty="0">
              <a:solidFill>
                <a:srgbClr val="7A7A7A"/>
              </a:solidFill>
              <a:effectLst/>
            </a:endParaRPr>
          </a:p>
          <a:p>
            <a:endParaRPr lang="en-NG" dirty="0"/>
          </a:p>
        </p:txBody>
      </p:sp>
      <p:pic>
        <p:nvPicPr>
          <p:cNvPr id="4" name="Picture 3">
            <a:extLst>
              <a:ext uri="{FF2B5EF4-FFF2-40B4-BE49-F238E27FC236}">
                <a16:creationId xmlns:a16="http://schemas.microsoft.com/office/drawing/2014/main" id="{E47D9309-1B0A-35F2-8B2B-F7D59764C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9064" y="6201281"/>
            <a:ext cx="612353" cy="606290"/>
          </a:xfrm>
          <a:prstGeom prst="rect">
            <a:avLst/>
          </a:prstGeom>
        </p:spPr>
      </p:pic>
    </p:spTree>
    <p:extLst>
      <p:ext uri="{BB962C8B-B14F-4D97-AF65-F5344CB8AC3E}">
        <p14:creationId xmlns:p14="http://schemas.microsoft.com/office/powerpoint/2010/main" val="2610327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5C42C-AA6A-1C4D-B18D-38D840B04248}"/>
              </a:ext>
            </a:extLst>
          </p:cNvPr>
          <p:cNvSpPr>
            <a:spLocks noGrp="1"/>
          </p:cNvSpPr>
          <p:nvPr>
            <p:ph type="title"/>
          </p:nvPr>
        </p:nvSpPr>
        <p:spPr/>
        <p:txBody>
          <a:bodyPr/>
          <a:lstStyle/>
          <a:p>
            <a:r>
              <a:rPr lang="en-US" dirty="0"/>
              <a:t>Thank You</a:t>
            </a:r>
            <a:endParaRPr lang="en-NG" dirty="0"/>
          </a:p>
        </p:txBody>
      </p:sp>
      <p:sp>
        <p:nvSpPr>
          <p:cNvPr id="3" name="Content Placeholder 2">
            <a:extLst>
              <a:ext uri="{FF2B5EF4-FFF2-40B4-BE49-F238E27FC236}">
                <a16:creationId xmlns:a16="http://schemas.microsoft.com/office/drawing/2014/main" id="{DC980DE6-C38C-9FA6-7FEC-2C85A2292053}"/>
              </a:ext>
            </a:extLst>
          </p:cNvPr>
          <p:cNvSpPr>
            <a:spLocks noGrp="1"/>
          </p:cNvSpPr>
          <p:nvPr>
            <p:ph idx="1"/>
          </p:nvPr>
        </p:nvSpPr>
        <p:spPr>
          <a:xfrm>
            <a:off x="838200" y="1825625"/>
            <a:ext cx="10515600" cy="3221388"/>
          </a:xfrm>
        </p:spPr>
        <p:txBody>
          <a:bodyPr/>
          <a:lstStyle/>
          <a:p>
            <a:r>
              <a:rPr lang="en-US" dirty="0"/>
              <a:t>Should you have any questions, please contact us via:</a:t>
            </a:r>
          </a:p>
          <a:p>
            <a:r>
              <a:rPr lang="en-US" dirty="0"/>
              <a:t>Email: </a:t>
            </a:r>
            <a:r>
              <a:rPr lang="en-US" dirty="0">
                <a:hlinkClick r:id="rId2"/>
              </a:rPr>
              <a:t>training@iipmi.org</a:t>
            </a:r>
            <a:r>
              <a:rPr lang="en-US" dirty="0"/>
              <a:t>,</a:t>
            </a:r>
          </a:p>
          <a:p>
            <a:r>
              <a:rPr lang="en-US" dirty="0" err="1"/>
              <a:t>Whatsapp</a:t>
            </a:r>
            <a:r>
              <a:rPr lang="en-US" dirty="0"/>
              <a:t>: + 2348147029035, or </a:t>
            </a:r>
          </a:p>
          <a:p>
            <a:r>
              <a:rPr lang="en-US" dirty="0"/>
              <a:t>Chat us up from our website.</a:t>
            </a:r>
          </a:p>
          <a:p>
            <a:endParaRPr lang="en-NG" dirty="0"/>
          </a:p>
        </p:txBody>
      </p:sp>
      <p:pic>
        <p:nvPicPr>
          <p:cNvPr id="4" name="Picture 3">
            <a:extLst>
              <a:ext uri="{FF2B5EF4-FFF2-40B4-BE49-F238E27FC236}">
                <a16:creationId xmlns:a16="http://schemas.microsoft.com/office/drawing/2014/main" id="{13DD53B2-282F-E923-19E9-440111806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9064" y="6201281"/>
            <a:ext cx="612353" cy="606290"/>
          </a:xfrm>
          <a:prstGeom prst="rect">
            <a:avLst/>
          </a:prstGeom>
        </p:spPr>
      </p:pic>
    </p:spTree>
    <p:extLst>
      <p:ext uri="{BB962C8B-B14F-4D97-AF65-F5344CB8AC3E}">
        <p14:creationId xmlns:p14="http://schemas.microsoft.com/office/powerpoint/2010/main" val="1066621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83B2CB-60F4-C4C7-37CF-479E1CE9111E}"/>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You Are Welcome!</a:t>
            </a:r>
            <a:endParaRPr lang="en-NG" sz="4000">
              <a:solidFill>
                <a:srgbClr val="FFFFFF"/>
              </a:solidFill>
            </a:endParaRPr>
          </a:p>
        </p:txBody>
      </p:sp>
      <p:sp>
        <p:nvSpPr>
          <p:cNvPr id="3" name="Content Placeholder 2">
            <a:extLst>
              <a:ext uri="{FF2B5EF4-FFF2-40B4-BE49-F238E27FC236}">
                <a16:creationId xmlns:a16="http://schemas.microsoft.com/office/drawing/2014/main" id="{98701707-3AB9-604B-A502-2541A61C217C}"/>
              </a:ext>
            </a:extLst>
          </p:cNvPr>
          <p:cNvSpPr>
            <a:spLocks noGrp="1"/>
          </p:cNvSpPr>
          <p:nvPr>
            <p:ph idx="1"/>
          </p:nvPr>
        </p:nvSpPr>
        <p:spPr>
          <a:xfrm>
            <a:off x="1371599" y="2318197"/>
            <a:ext cx="9724031" cy="3683358"/>
          </a:xfrm>
        </p:spPr>
        <p:txBody>
          <a:bodyPr anchor="ctr">
            <a:normAutofit/>
          </a:bodyPr>
          <a:lstStyle/>
          <a:p>
            <a:r>
              <a:rPr lang="en-US" sz="2000"/>
              <a:t>Welcome to the Integrated Institute of Professional Management (IIPM); the home of professionals.</a:t>
            </a:r>
          </a:p>
          <a:p>
            <a:r>
              <a:rPr lang="en-US" sz="2000"/>
              <a:t>This documentation provides information on how to use the IIPM Elearning Portal.</a:t>
            </a:r>
          </a:p>
          <a:p>
            <a:r>
              <a:rPr lang="en-US" sz="2000"/>
              <a:t>Should you have any question, please always feel free to reach out to us.</a:t>
            </a:r>
          </a:p>
          <a:p>
            <a:pPr marL="0" indent="0">
              <a:buNone/>
            </a:pPr>
            <a:endParaRPr lang="en-NG" sz="2000"/>
          </a:p>
        </p:txBody>
      </p:sp>
      <p:pic>
        <p:nvPicPr>
          <p:cNvPr id="4" name="Picture 3">
            <a:extLst>
              <a:ext uri="{FF2B5EF4-FFF2-40B4-BE49-F238E27FC236}">
                <a16:creationId xmlns:a16="http://schemas.microsoft.com/office/drawing/2014/main" id="{EF7332B3-34D5-0870-B3CA-AC7CA53BE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4681" y="5876779"/>
            <a:ext cx="947057" cy="937680"/>
          </a:xfrm>
          <a:prstGeom prst="rect">
            <a:avLst/>
          </a:prstGeom>
        </p:spPr>
      </p:pic>
    </p:spTree>
    <p:extLst>
      <p:ext uri="{BB962C8B-B14F-4D97-AF65-F5344CB8AC3E}">
        <p14:creationId xmlns:p14="http://schemas.microsoft.com/office/powerpoint/2010/main" val="1585979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9AAF77-1AC7-1454-2664-7D6A90CE9698}"/>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IIPM E-LEARNING PORTAL IN BRIEF</a:t>
            </a:r>
            <a:endParaRPr lang="en-NG" sz="4000">
              <a:solidFill>
                <a:srgbClr val="FFFFFF"/>
              </a:solidFill>
            </a:endParaRPr>
          </a:p>
        </p:txBody>
      </p:sp>
      <p:sp>
        <p:nvSpPr>
          <p:cNvPr id="3" name="Content Placeholder 2">
            <a:extLst>
              <a:ext uri="{FF2B5EF4-FFF2-40B4-BE49-F238E27FC236}">
                <a16:creationId xmlns:a16="http://schemas.microsoft.com/office/drawing/2014/main" id="{CDBB05D7-ACA3-869C-9684-26CD0B5BA952}"/>
              </a:ext>
            </a:extLst>
          </p:cNvPr>
          <p:cNvSpPr>
            <a:spLocks noGrp="1"/>
          </p:cNvSpPr>
          <p:nvPr>
            <p:ph idx="1"/>
          </p:nvPr>
        </p:nvSpPr>
        <p:spPr>
          <a:xfrm>
            <a:off x="1371599" y="2318197"/>
            <a:ext cx="9724031" cy="3683358"/>
          </a:xfrm>
        </p:spPr>
        <p:txBody>
          <a:bodyPr anchor="ctr">
            <a:normAutofit/>
          </a:bodyPr>
          <a:lstStyle/>
          <a:p>
            <a:r>
              <a:rPr lang="en-US" sz="2000"/>
              <a:t>The E-learning portal is created to provide quality learning and certification experience for professionals all across the globe.</a:t>
            </a:r>
          </a:p>
          <a:p>
            <a:r>
              <a:rPr lang="en-US" sz="2000"/>
              <a:t>With this platform;</a:t>
            </a:r>
          </a:p>
          <a:p>
            <a:pPr lvl="1"/>
            <a:r>
              <a:rPr lang="en-US" sz="2000"/>
              <a:t>You can learn at your own comfort and convenience from any part of the world.</a:t>
            </a:r>
          </a:p>
          <a:p>
            <a:pPr lvl="1"/>
            <a:r>
              <a:rPr lang="en-US" sz="2000"/>
              <a:t>Have access to industry and experienced professionals</a:t>
            </a:r>
          </a:p>
          <a:p>
            <a:pPr lvl="1"/>
            <a:r>
              <a:rPr lang="en-US" sz="2000"/>
              <a:t>Network with like minds.</a:t>
            </a:r>
          </a:p>
          <a:p>
            <a:pPr lvl="1"/>
            <a:r>
              <a:rPr lang="en-US" sz="2000"/>
              <a:t>Track your learning and certification.</a:t>
            </a:r>
          </a:p>
          <a:p>
            <a:pPr lvl="1"/>
            <a:r>
              <a:rPr lang="en-US" sz="2000"/>
              <a:t>Make payments in your own local currency, cryptocurrency and in installments.</a:t>
            </a:r>
          </a:p>
          <a:p>
            <a:pPr lvl="1"/>
            <a:r>
              <a:rPr lang="en-US" sz="2000"/>
              <a:t>Get certified immediately after completing your course, and</a:t>
            </a:r>
          </a:p>
          <a:p>
            <a:pPr lvl="1"/>
            <a:r>
              <a:rPr lang="en-US" sz="2000"/>
              <a:t>Many more</a:t>
            </a:r>
          </a:p>
          <a:p>
            <a:pPr lvl="1"/>
            <a:endParaRPr lang="en-NG" sz="2000"/>
          </a:p>
        </p:txBody>
      </p:sp>
      <p:pic>
        <p:nvPicPr>
          <p:cNvPr id="4" name="Picture 3">
            <a:extLst>
              <a:ext uri="{FF2B5EF4-FFF2-40B4-BE49-F238E27FC236}">
                <a16:creationId xmlns:a16="http://schemas.microsoft.com/office/drawing/2014/main" id="{DAAF6D44-2025-3DB7-406E-5D941537E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6037652"/>
            <a:ext cx="777618" cy="769919"/>
          </a:xfrm>
          <a:prstGeom prst="rect">
            <a:avLst/>
          </a:prstGeom>
        </p:spPr>
      </p:pic>
    </p:spTree>
    <p:extLst>
      <p:ext uri="{BB962C8B-B14F-4D97-AF65-F5344CB8AC3E}">
        <p14:creationId xmlns:p14="http://schemas.microsoft.com/office/powerpoint/2010/main" val="4001289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C91860-F3D9-4715-5410-6B62C3851EC6}"/>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Accessing The E-Learning Portal</a:t>
            </a:r>
            <a:endParaRPr lang="en-NG" sz="4000">
              <a:solidFill>
                <a:srgbClr val="FFFFFF"/>
              </a:solidFill>
            </a:endParaRPr>
          </a:p>
        </p:txBody>
      </p:sp>
      <p:sp>
        <p:nvSpPr>
          <p:cNvPr id="3" name="Content Placeholder 2">
            <a:extLst>
              <a:ext uri="{FF2B5EF4-FFF2-40B4-BE49-F238E27FC236}">
                <a16:creationId xmlns:a16="http://schemas.microsoft.com/office/drawing/2014/main" id="{B3A0020B-EAB2-AC66-0561-D9A200D05C32}"/>
              </a:ext>
            </a:extLst>
          </p:cNvPr>
          <p:cNvSpPr>
            <a:spLocks noGrp="1"/>
          </p:cNvSpPr>
          <p:nvPr>
            <p:ph idx="1"/>
          </p:nvPr>
        </p:nvSpPr>
        <p:spPr>
          <a:xfrm>
            <a:off x="1371599" y="2318197"/>
            <a:ext cx="9724031" cy="3683358"/>
          </a:xfrm>
        </p:spPr>
        <p:txBody>
          <a:bodyPr anchor="ctr">
            <a:normAutofit/>
          </a:bodyPr>
          <a:lstStyle/>
          <a:p>
            <a:r>
              <a:rPr lang="en-US" sz="2000"/>
              <a:t>There are two primary routes to access the portal;</a:t>
            </a:r>
          </a:p>
          <a:p>
            <a:pPr marL="457200" lvl="1" indent="0">
              <a:buNone/>
            </a:pPr>
            <a:r>
              <a:rPr lang="en-US" sz="2000"/>
              <a:t>1. Through the official e-learning portal website at </a:t>
            </a:r>
            <a:r>
              <a:rPr lang="en-US" sz="2000">
                <a:hlinkClick r:id="rId2"/>
              </a:rPr>
              <a:t>https://elearning.iipmi.org</a:t>
            </a:r>
            <a:r>
              <a:rPr lang="en-US" sz="2000"/>
              <a:t>.</a:t>
            </a:r>
          </a:p>
          <a:p>
            <a:pPr marL="457200" lvl="1" indent="0">
              <a:buNone/>
            </a:pPr>
            <a:r>
              <a:rPr lang="en-US" sz="2000"/>
              <a:t>However, you can also navigate to the portal via our main site at </a:t>
            </a:r>
            <a:r>
              <a:rPr lang="en-US" sz="2000">
                <a:hlinkClick r:id="rId3"/>
              </a:rPr>
              <a:t>https://iipmi.org</a:t>
            </a:r>
            <a:r>
              <a:rPr lang="en-US" sz="2000"/>
              <a:t>.</a:t>
            </a:r>
          </a:p>
          <a:p>
            <a:pPr marL="457200" lvl="1" indent="0">
              <a:buNone/>
            </a:pPr>
            <a:endParaRPr lang="en-US" sz="2000"/>
          </a:p>
          <a:p>
            <a:pPr marL="457200" lvl="1" indent="0">
              <a:buNone/>
            </a:pPr>
            <a:r>
              <a:rPr lang="en-US" sz="2000"/>
              <a:t>2. Through the portal mobile app which you can download and install in your mobile device. You can also download it from  the e-learning website from the homepage.</a:t>
            </a:r>
          </a:p>
          <a:p>
            <a:pPr marL="457200" lvl="1" indent="0">
              <a:buNone/>
            </a:pPr>
            <a:endParaRPr lang="en-US" sz="2000"/>
          </a:p>
          <a:p>
            <a:pPr marL="457200" lvl="1" indent="0">
              <a:buNone/>
            </a:pPr>
            <a:endParaRPr lang="en-NG" sz="2000"/>
          </a:p>
        </p:txBody>
      </p:sp>
      <p:pic>
        <p:nvPicPr>
          <p:cNvPr id="4" name="Picture 3">
            <a:extLst>
              <a:ext uri="{FF2B5EF4-FFF2-40B4-BE49-F238E27FC236}">
                <a16:creationId xmlns:a16="http://schemas.microsoft.com/office/drawing/2014/main" id="{436FF840-4C9B-F9B3-F130-A2A5BC013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3800" y="6037652"/>
            <a:ext cx="777618" cy="769919"/>
          </a:xfrm>
          <a:prstGeom prst="rect">
            <a:avLst/>
          </a:prstGeom>
        </p:spPr>
      </p:pic>
    </p:spTree>
    <p:extLst>
      <p:ext uri="{BB962C8B-B14F-4D97-AF65-F5344CB8AC3E}">
        <p14:creationId xmlns:p14="http://schemas.microsoft.com/office/powerpoint/2010/main" val="1993529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653727-B924-B2D1-AC04-1F2C0214A0B3}"/>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Creating Your E-Learning Account</a:t>
            </a:r>
            <a:endParaRPr lang="en-NG" sz="4000">
              <a:solidFill>
                <a:srgbClr val="FFFFFF"/>
              </a:solidFill>
            </a:endParaRPr>
          </a:p>
        </p:txBody>
      </p:sp>
      <p:sp>
        <p:nvSpPr>
          <p:cNvPr id="3" name="Content Placeholder 2">
            <a:extLst>
              <a:ext uri="{FF2B5EF4-FFF2-40B4-BE49-F238E27FC236}">
                <a16:creationId xmlns:a16="http://schemas.microsoft.com/office/drawing/2014/main" id="{59C9E142-04EE-94BE-C73A-6AFC90344C68}"/>
              </a:ext>
            </a:extLst>
          </p:cNvPr>
          <p:cNvSpPr>
            <a:spLocks noGrp="1"/>
          </p:cNvSpPr>
          <p:nvPr>
            <p:ph idx="1"/>
          </p:nvPr>
        </p:nvSpPr>
        <p:spPr>
          <a:xfrm>
            <a:off x="1574558" y="2388192"/>
            <a:ext cx="4025070" cy="3331135"/>
          </a:xfrm>
        </p:spPr>
        <p:txBody>
          <a:bodyPr>
            <a:normAutofit/>
          </a:bodyPr>
          <a:lstStyle/>
          <a:p>
            <a:pPr marL="173736" indent="-173736" defTabSz="694944">
              <a:spcBef>
                <a:spcPts val="760"/>
              </a:spcBef>
            </a:pPr>
            <a:r>
              <a:rPr lang="en-US" sz="1700" kern="1200">
                <a:solidFill>
                  <a:schemeClr val="tx1"/>
                </a:solidFill>
                <a:latin typeface="+mn-lt"/>
                <a:ea typeface="+mn-ea"/>
                <a:cs typeface="+mn-cs"/>
              </a:rPr>
              <a:t>To begin your amazing learning experience, you need to create an account.</a:t>
            </a:r>
          </a:p>
          <a:p>
            <a:pPr marL="173736" indent="-173736" defTabSz="694944">
              <a:spcBef>
                <a:spcPts val="760"/>
              </a:spcBef>
            </a:pPr>
            <a:r>
              <a:rPr lang="en-US" sz="1700" kern="1200">
                <a:solidFill>
                  <a:schemeClr val="tx1"/>
                </a:solidFill>
                <a:latin typeface="+mn-lt"/>
                <a:ea typeface="+mn-ea"/>
                <a:cs typeface="+mn-cs"/>
              </a:rPr>
              <a:t>To begin, </a:t>
            </a:r>
          </a:p>
          <a:p>
            <a:pPr marL="738378" lvl="1" indent="-390906" defTabSz="694944">
              <a:spcBef>
                <a:spcPts val="380"/>
              </a:spcBef>
              <a:buFont typeface="+mj-lt"/>
              <a:buAutoNum type="arabicPeriod"/>
            </a:pPr>
            <a:r>
              <a:rPr lang="en-US" sz="1700" kern="1200">
                <a:solidFill>
                  <a:schemeClr val="tx1"/>
                </a:solidFill>
                <a:latin typeface="+mn-lt"/>
                <a:ea typeface="+mn-ea"/>
                <a:cs typeface="+mn-cs"/>
              </a:rPr>
              <a:t>go to </a:t>
            </a:r>
            <a:r>
              <a:rPr lang="en-US" sz="1700" kern="1200">
                <a:solidFill>
                  <a:schemeClr val="tx1"/>
                </a:solidFill>
                <a:latin typeface="+mn-lt"/>
                <a:ea typeface="+mn-ea"/>
                <a:cs typeface="+mn-cs"/>
                <a:hlinkClick r:id="rId2"/>
              </a:rPr>
              <a:t>https://elearning.iipmi.org</a:t>
            </a:r>
            <a:endParaRPr lang="en-US" sz="1700" kern="1200">
              <a:solidFill>
                <a:schemeClr val="tx1"/>
              </a:solidFill>
              <a:latin typeface="+mn-lt"/>
              <a:ea typeface="+mn-ea"/>
              <a:cs typeface="+mn-cs"/>
            </a:endParaRPr>
          </a:p>
          <a:p>
            <a:pPr marL="738378" lvl="1" indent="-390906" defTabSz="694944">
              <a:spcBef>
                <a:spcPts val="380"/>
              </a:spcBef>
              <a:buFont typeface="+mj-lt"/>
              <a:buAutoNum type="arabicPeriod"/>
            </a:pPr>
            <a:r>
              <a:rPr lang="en-US" sz="1700" kern="1200">
                <a:solidFill>
                  <a:schemeClr val="tx1"/>
                </a:solidFill>
                <a:latin typeface="+mn-lt"/>
                <a:ea typeface="+mn-ea"/>
                <a:cs typeface="+mn-cs"/>
              </a:rPr>
              <a:t>Click on Sign-Up menu button</a:t>
            </a:r>
          </a:p>
          <a:p>
            <a:pPr marL="738378" lvl="1" indent="-390906" defTabSz="694944">
              <a:spcBef>
                <a:spcPts val="380"/>
              </a:spcBef>
              <a:buFont typeface="+mj-lt"/>
              <a:buAutoNum type="arabicPeriod"/>
            </a:pPr>
            <a:r>
              <a:rPr lang="en-US" sz="1700" kern="1200">
                <a:solidFill>
                  <a:schemeClr val="tx1"/>
                </a:solidFill>
                <a:latin typeface="+mn-lt"/>
                <a:ea typeface="+mn-ea"/>
                <a:cs typeface="+mn-cs"/>
              </a:rPr>
              <a:t>Click on Student Registration</a:t>
            </a:r>
          </a:p>
          <a:p>
            <a:pPr marL="738378" lvl="1" indent="-390906" defTabSz="694944">
              <a:spcBef>
                <a:spcPts val="380"/>
              </a:spcBef>
              <a:buFont typeface="+mj-lt"/>
              <a:buAutoNum type="arabicPeriod"/>
            </a:pPr>
            <a:r>
              <a:rPr lang="en-US" sz="1700" kern="1200">
                <a:solidFill>
                  <a:schemeClr val="tx1"/>
                </a:solidFill>
                <a:latin typeface="+mn-lt"/>
                <a:ea typeface="+mn-ea"/>
                <a:cs typeface="+mn-cs"/>
              </a:rPr>
              <a:t>Fill in your details and submit</a:t>
            </a:r>
          </a:p>
          <a:p>
            <a:pPr marL="738378" lvl="1" indent="-390906" defTabSz="694944">
              <a:spcBef>
                <a:spcPts val="380"/>
              </a:spcBef>
              <a:buFont typeface="+mj-lt"/>
              <a:buAutoNum type="arabicPeriod"/>
            </a:pPr>
            <a:r>
              <a:rPr lang="en-US" sz="1700" kern="1200">
                <a:solidFill>
                  <a:schemeClr val="tx1"/>
                </a:solidFill>
                <a:latin typeface="+mn-lt"/>
                <a:ea typeface="+mn-ea"/>
                <a:cs typeface="+mn-cs"/>
              </a:rPr>
              <a:t>You will receive a notification email of your account opening.</a:t>
            </a:r>
          </a:p>
          <a:p>
            <a:pPr marL="738378" lvl="1" indent="-390906" defTabSz="694944">
              <a:spcBef>
                <a:spcPts val="380"/>
              </a:spcBef>
              <a:buFont typeface="+mj-lt"/>
              <a:buAutoNum type="arabicPeriod"/>
            </a:pPr>
            <a:r>
              <a:rPr lang="en-US" sz="1700" kern="1200">
                <a:solidFill>
                  <a:schemeClr val="tx1"/>
                </a:solidFill>
                <a:latin typeface="+mn-lt"/>
                <a:ea typeface="+mn-ea"/>
                <a:cs typeface="+mn-cs"/>
              </a:rPr>
              <a:t>Congratulations, you are done.</a:t>
            </a:r>
          </a:p>
          <a:p>
            <a:pPr marL="738378" lvl="1" indent="-390906" defTabSz="694944">
              <a:spcBef>
                <a:spcPts val="380"/>
              </a:spcBef>
              <a:buFont typeface="+mj-lt"/>
              <a:buAutoNum type="arabicPeriod"/>
            </a:pPr>
            <a:endParaRPr lang="en-US" sz="1700" kern="1200">
              <a:solidFill>
                <a:schemeClr val="tx1"/>
              </a:solidFill>
              <a:latin typeface="+mn-lt"/>
              <a:ea typeface="+mn-ea"/>
              <a:cs typeface="+mn-cs"/>
            </a:endParaRPr>
          </a:p>
          <a:p>
            <a:endParaRPr lang="en-NG" sz="1700"/>
          </a:p>
        </p:txBody>
      </p:sp>
      <p:pic>
        <p:nvPicPr>
          <p:cNvPr id="5" name="Picture 4">
            <a:extLst>
              <a:ext uri="{FF2B5EF4-FFF2-40B4-BE49-F238E27FC236}">
                <a16:creationId xmlns:a16="http://schemas.microsoft.com/office/drawing/2014/main" id="{467578BA-3AB4-7552-1E6E-7656A308EA0E}"/>
              </a:ext>
            </a:extLst>
          </p:cNvPr>
          <p:cNvPicPr>
            <a:picLocks noChangeAspect="1"/>
          </p:cNvPicPr>
          <p:nvPr/>
        </p:nvPicPr>
        <p:blipFill>
          <a:blip r:embed="rId3"/>
          <a:stretch>
            <a:fillRect/>
          </a:stretch>
        </p:blipFill>
        <p:spPr>
          <a:xfrm>
            <a:off x="5768180" y="2112580"/>
            <a:ext cx="2731707" cy="1771042"/>
          </a:xfrm>
          <a:prstGeom prst="rect">
            <a:avLst/>
          </a:prstGeom>
        </p:spPr>
      </p:pic>
      <p:pic>
        <p:nvPicPr>
          <p:cNvPr id="7" name="Picture 6">
            <a:extLst>
              <a:ext uri="{FF2B5EF4-FFF2-40B4-BE49-F238E27FC236}">
                <a16:creationId xmlns:a16="http://schemas.microsoft.com/office/drawing/2014/main" id="{00317200-6399-24F5-E6A9-6CBC52EEBE24}"/>
              </a:ext>
            </a:extLst>
          </p:cNvPr>
          <p:cNvPicPr>
            <a:picLocks noChangeAspect="1"/>
          </p:cNvPicPr>
          <p:nvPr/>
        </p:nvPicPr>
        <p:blipFill>
          <a:blip r:embed="rId4"/>
          <a:stretch>
            <a:fillRect/>
          </a:stretch>
        </p:blipFill>
        <p:spPr>
          <a:xfrm>
            <a:off x="5751312" y="4112796"/>
            <a:ext cx="2731707" cy="1472942"/>
          </a:xfrm>
          <a:prstGeom prst="rect">
            <a:avLst/>
          </a:prstGeom>
        </p:spPr>
      </p:pic>
      <p:pic>
        <p:nvPicPr>
          <p:cNvPr id="9" name="Picture 8">
            <a:extLst>
              <a:ext uri="{FF2B5EF4-FFF2-40B4-BE49-F238E27FC236}">
                <a16:creationId xmlns:a16="http://schemas.microsoft.com/office/drawing/2014/main" id="{E03FBC7A-19B6-B154-4A9A-EAAC9A98D8DF}"/>
              </a:ext>
            </a:extLst>
          </p:cNvPr>
          <p:cNvPicPr>
            <a:picLocks noChangeAspect="1"/>
          </p:cNvPicPr>
          <p:nvPr/>
        </p:nvPicPr>
        <p:blipFill>
          <a:blip r:embed="rId5"/>
          <a:stretch>
            <a:fillRect/>
          </a:stretch>
        </p:blipFill>
        <p:spPr>
          <a:xfrm>
            <a:off x="8606795" y="2112579"/>
            <a:ext cx="2046477" cy="3414122"/>
          </a:xfrm>
          <a:prstGeom prst="rect">
            <a:avLst/>
          </a:prstGeom>
        </p:spPr>
      </p:pic>
      <p:cxnSp>
        <p:nvCxnSpPr>
          <p:cNvPr id="13" name="Straight Arrow Connector 12">
            <a:extLst>
              <a:ext uri="{FF2B5EF4-FFF2-40B4-BE49-F238E27FC236}">
                <a16:creationId xmlns:a16="http://schemas.microsoft.com/office/drawing/2014/main" id="{B1F61522-CC36-A8C4-F0C4-8AA35430620B}"/>
              </a:ext>
            </a:extLst>
          </p:cNvPr>
          <p:cNvCxnSpPr>
            <a:cxnSpLocks/>
          </p:cNvCxnSpPr>
          <p:nvPr/>
        </p:nvCxnSpPr>
        <p:spPr>
          <a:xfrm flipV="1">
            <a:off x="5343801" y="2558329"/>
            <a:ext cx="677522" cy="825799"/>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cxnSp>
        <p:nvCxnSpPr>
          <p:cNvPr id="17" name="Straight Arrow Connector 16">
            <a:extLst>
              <a:ext uri="{FF2B5EF4-FFF2-40B4-BE49-F238E27FC236}">
                <a16:creationId xmlns:a16="http://schemas.microsoft.com/office/drawing/2014/main" id="{61FB1F7F-2EC6-CAA1-972C-E05E515EBA26}"/>
              </a:ext>
            </a:extLst>
          </p:cNvPr>
          <p:cNvCxnSpPr>
            <a:cxnSpLocks/>
          </p:cNvCxnSpPr>
          <p:nvPr/>
        </p:nvCxnSpPr>
        <p:spPr>
          <a:xfrm flipV="1">
            <a:off x="6803107" y="5203979"/>
            <a:ext cx="684550" cy="763520"/>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cxnSp>
        <p:nvCxnSpPr>
          <p:cNvPr id="20" name="Straight Arrow Connector 19">
            <a:extLst>
              <a:ext uri="{FF2B5EF4-FFF2-40B4-BE49-F238E27FC236}">
                <a16:creationId xmlns:a16="http://schemas.microsoft.com/office/drawing/2014/main" id="{06C83CA2-EA16-2AED-04D9-29395C7B385D}"/>
              </a:ext>
            </a:extLst>
          </p:cNvPr>
          <p:cNvCxnSpPr>
            <a:cxnSpLocks/>
          </p:cNvCxnSpPr>
          <p:nvPr/>
        </p:nvCxnSpPr>
        <p:spPr>
          <a:xfrm flipV="1">
            <a:off x="8953503" y="5351084"/>
            <a:ext cx="529790" cy="713387"/>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24" name="TextBox 23">
            <a:extLst>
              <a:ext uri="{FF2B5EF4-FFF2-40B4-BE49-F238E27FC236}">
                <a16:creationId xmlns:a16="http://schemas.microsoft.com/office/drawing/2014/main" id="{24A9F924-C765-65F7-7BFC-044C2429798E}"/>
              </a:ext>
            </a:extLst>
          </p:cNvPr>
          <p:cNvSpPr txBox="1"/>
          <p:nvPr/>
        </p:nvSpPr>
        <p:spPr>
          <a:xfrm>
            <a:off x="4394579" y="3273051"/>
            <a:ext cx="949222" cy="302840"/>
          </a:xfrm>
          <a:prstGeom prst="rect">
            <a:avLst/>
          </a:prstGeom>
          <a:solidFill>
            <a:srgbClr val="FFC000"/>
          </a:solidFill>
        </p:spPr>
        <p:txBody>
          <a:bodyPr wrap="square" rtlCol="0">
            <a:spAutoFit/>
          </a:bodyPr>
          <a:lstStyle/>
          <a:p>
            <a:pPr defTabSz="694944">
              <a:spcAft>
                <a:spcPts val="600"/>
              </a:spcAft>
            </a:pPr>
            <a:r>
              <a:rPr lang="en-US" sz="1368" kern="1200">
                <a:solidFill>
                  <a:schemeClr val="tx1"/>
                </a:solidFill>
                <a:latin typeface="+mn-lt"/>
                <a:ea typeface="+mn-ea"/>
                <a:cs typeface="+mn-cs"/>
              </a:rPr>
              <a:t>Homepage</a:t>
            </a:r>
            <a:endParaRPr lang="en-NG"/>
          </a:p>
        </p:txBody>
      </p:sp>
      <p:sp>
        <p:nvSpPr>
          <p:cNvPr id="25" name="TextBox 24">
            <a:extLst>
              <a:ext uri="{FF2B5EF4-FFF2-40B4-BE49-F238E27FC236}">
                <a16:creationId xmlns:a16="http://schemas.microsoft.com/office/drawing/2014/main" id="{FF81BEC8-0DBC-EDF1-7960-98DE2F375302}"/>
              </a:ext>
            </a:extLst>
          </p:cNvPr>
          <p:cNvSpPr txBox="1"/>
          <p:nvPr/>
        </p:nvSpPr>
        <p:spPr>
          <a:xfrm>
            <a:off x="5723404" y="5814913"/>
            <a:ext cx="949222" cy="302840"/>
          </a:xfrm>
          <a:prstGeom prst="rect">
            <a:avLst/>
          </a:prstGeom>
          <a:solidFill>
            <a:srgbClr val="FFC000"/>
          </a:solidFill>
        </p:spPr>
        <p:txBody>
          <a:bodyPr wrap="square" rtlCol="0">
            <a:spAutoFit/>
          </a:bodyPr>
          <a:lstStyle/>
          <a:p>
            <a:pPr defTabSz="694944">
              <a:spcAft>
                <a:spcPts val="600"/>
              </a:spcAft>
            </a:pPr>
            <a:r>
              <a:rPr lang="en-US" sz="1368" kern="1200">
                <a:solidFill>
                  <a:schemeClr val="tx1"/>
                </a:solidFill>
                <a:latin typeface="+mn-lt"/>
                <a:ea typeface="+mn-ea"/>
                <a:cs typeface="+mn-cs"/>
              </a:rPr>
              <a:t>Select this</a:t>
            </a:r>
            <a:endParaRPr lang="en-NG"/>
          </a:p>
        </p:txBody>
      </p:sp>
      <p:sp>
        <p:nvSpPr>
          <p:cNvPr id="26" name="TextBox 25">
            <a:extLst>
              <a:ext uri="{FF2B5EF4-FFF2-40B4-BE49-F238E27FC236}">
                <a16:creationId xmlns:a16="http://schemas.microsoft.com/office/drawing/2014/main" id="{0A33D6B8-73D6-4B50-81A2-E8392CA8262A}"/>
              </a:ext>
            </a:extLst>
          </p:cNvPr>
          <p:cNvSpPr txBox="1"/>
          <p:nvPr/>
        </p:nvSpPr>
        <p:spPr>
          <a:xfrm>
            <a:off x="7499547" y="5897379"/>
            <a:ext cx="1442065" cy="419859"/>
          </a:xfrm>
          <a:prstGeom prst="rect">
            <a:avLst/>
          </a:prstGeom>
          <a:solidFill>
            <a:srgbClr val="FFC000"/>
          </a:solidFill>
        </p:spPr>
        <p:txBody>
          <a:bodyPr wrap="square" rtlCol="0">
            <a:spAutoFit/>
          </a:bodyPr>
          <a:lstStyle/>
          <a:p>
            <a:pPr defTabSz="694944">
              <a:spcAft>
                <a:spcPts val="600"/>
              </a:spcAft>
            </a:pPr>
            <a:r>
              <a:rPr lang="en-US" sz="1064" kern="1200">
                <a:solidFill>
                  <a:schemeClr val="tx1"/>
                </a:solidFill>
                <a:latin typeface="+mn-lt"/>
                <a:ea typeface="+mn-ea"/>
                <a:cs typeface="+mn-cs"/>
              </a:rPr>
              <a:t>Click on Register after filling your details</a:t>
            </a:r>
            <a:endParaRPr lang="en-NG" sz="1400"/>
          </a:p>
        </p:txBody>
      </p:sp>
      <p:sp>
        <p:nvSpPr>
          <p:cNvPr id="27" name="TextBox 26">
            <a:extLst>
              <a:ext uri="{FF2B5EF4-FFF2-40B4-BE49-F238E27FC236}">
                <a16:creationId xmlns:a16="http://schemas.microsoft.com/office/drawing/2014/main" id="{27EA19B1-C395-8F50-EAA1-2E4053288743}"/>
              </a:ext>
            </a:extLst>
          </p:cNvPr>
          <p:cNvSpPr txBox="1"/>
          <p:nvPr/>
        </p:nvSpPr>
        <p:spPr>
          <a:xfrm>
            <a:off x="1562668" y="5566407"/>
            <a:ext cx="3690252" cy="723853"/>
          </a:xfrm>
          <a:prstGeom prst="rect">
            <a:avLst/>
          </a:prstGeom>
          <a:solidFill>
            <a:srgbClr val="FFC000"/>
          </a:solidFill>
        </p:spPr>
        <p:txBody>
          <a:bodyPr wrap="square" rtlCol="0">
            <a:spAutoFit/>
          </a:bodyPr>
          <a:lstStyle/>
          <a:p>
            <a:pPr defTabSz="694944">
              <a:spcAft>
                <a:spcPts val="600"/>
              </a:spcAft>
            </a:pPr>
            <a:r>
              <a:rPr lang="en-US" sz="1368" kern="1200">
                <a:solidFill>
                  <a:schemeClr val="tx1"/>
                </a:solidFill>
                <a:latin typeface="+mn-lt"/>
                <a:ea typeface="+mn-ea"/>
                <a:cs typeface="+mn-cs"/>
              </a:rPr>
              <a:t>Please, always ensure to remember your username, email address and password as you will need them to access your dashboard.</a:t>
            </a:r>
            <a:endParaRPr lang="en-NG"/>
          </a:p>
        </p:txBody>
      </p:sp>
      <p:pic>
        <p:nvPicPr>
          <p:cNvPr id="4" name="Picture 3">
            <a:extLst>
              <a:ext uri="{FF2B5EF4-FFF2-40B4-BE49-F238E27FC236}">
                <a16:creationId xmlns:a16="http://schemas.microsoft.com/office/drawing/2014/main" id="{0CC84FCA-1ED9-798E-B283-46B2D72D27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46393" y="5715978"/>
            <a:ext cx="595300" cy="589406"/>
          </a:xfrm>
          <a:prstGeom prst="rect">
            <a:avLst/>
          </a:prstGeom>
        </p:spPr>
      </p:pic>
    </p:spTree>
    <p:extLst>
      <p:ext uri="{BB962C8B-B14F-4D97-AF65-F5344CB8AC3E}">
        <p14:creationId xmlns:p14="http://schemas.microsoft.com/office/powerpoint/2010/main" val="1621686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CA4A-5022-4549-113A-E9A9277015B8}"/>
              </a:ext>
            </a:extLst>
          </p:cNvPr>
          <p:cNvSpPr>
            <a:spLocks noGrp="1"/>
          </p:cNvSpPr>
          <p:nvPr>
            <p:ph type="title"/>
          </p:nvPr>
        </p:nvSpPr>
        <p:spPr/>
        <p:txBody>
          <a:bodyPr/>
          <a:lstStyle/>
          <a:p>
            <a:r>
              <a:rPr lang="en-US" dirty="0"/>
              <a:t>Logging In To Your Account</a:t>
            </a:r>
            <a:endParaRPr lang="en-NG" dirty="0"/>
          </a:p>
        </p:txBody>
      </p:sp>
      <p:graphicFrame>
        <p:nvGraphicFramePr>
          <p:cNvPr id="19" name="Content Placeholder 2">
            <a:extLst>
              <a:ext uri="{FF2B5EF4-FFF2-40B4-BE49-F238E27FC236}">
                <a16:creationId xmlns:a16="http://schemas.microsoft.com/office/drawing/2014/main" id="{A836ADB5-921D-2B0F-5C5F-C3766F28C3F3}"/>
              </a:ext>
            </a:extLst>
          </p:cNvPr>
          <p:cNvGraphicFramePr>
            <a:graphicFrameLocks noGrp="1"/>
          </p:cNvGraphicFramePr>
          <p:nvPr>
            <p:ph idx="1"/>
          </p:nvPr>
        </p:nvGraphicFramePr>
        <p:xfrm>
          <a:off x="838200" y="1825625"/>
          <a:ext cx="591514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B90273AE-1A00-BA60-A8E3-C83E69EA743F}"/>
              </a:ext>
            </a:extLst>
          </p:cNvPr>
          <p:cNvPicPr>
            <a:picLocks noChangeAspect="1"/>
          </p:cNvPicPr>
          <p:nvPr/>
        </p:nvPicPr>
        <p:blipFill>
          <a:blip r:embed="rId7"/>
          <a:stretch>
            <a:fillRect/>
          </a:stretch>
        </p:blipFill>
        <p:spPr>
          <a:xfrm>
            <a:off x="7785472" y="365125"/>
            <a:ext cx="3568328" cy="2313447"/>
          </a:xfrm>
          <a:prstGeom prst="rect">
            <a:avLst/>
          </a:prstGeom>
        </p:spPr>
      </p:pic>
      <p:pic>
        <p:nvPicPr>
          <p:cNvPr id="8" name="Picture 7">
            <a:extLst>
              <a:ext uri="{FF2B5EF4-FFF2-40B4-BE49-F238E27FC236}">
                <a16:creationId xmlns:a16="http://schemas.microsoft.com/office/drawing/2014/main" id="{C5DFBFD9-A7EF-7F70-CB76-27328EB8B0DF}"/>
              </a:ext>
            </a:extLst>
          </p:cNvPr>
          <p:cNvPicPr>
            <a:picLocks noChangeAspect="1"/>
          </p:cNvPicPr>
          <p:nvPr/>
        </p:nvPicPr>
        <p:blipFill rotWithShape="1">
          <a:blip r:embed="rId8"/>
          <a:srcRect l="11379" t="9299" r="11379" b="6392"/>
          <a:stretch/>
        </p:blipFill>
        <p:spPr>
          <a:xfrm>
            <a:off x="7785472" y="3020992"/>
            <a:ext cx="3568328" cy="3155971"/>
          </a:xfrm>
          <a:prstGeom prst="rect">
            <a:avLst/>
          </a:prstGeom>
        </p:spPr>
      </p:pic>
      <p:cxnSp>
        <p:nvCxnSpPr>
          <p:cNvPr id="9" name="Straight Arrow Connector 8">
            <a:extLst>
              <a:ext uri="{FF2B5EF4-FFF2-40B4-BE49-F238E27FC236}">
                <a16:creationId xmlns:a16="http://schemas.microsoft.com/office/drawing/2014/main" id="{7D081EEA-F8A8-392A-A6B7-158FD362AF1E}"/>
              </a:ext>
            </a:extLst>
          </p:cNvPr>
          <p:cNvCxnSpPr>
            <a:cxnSpLocks/>
          </p:cNvCxnSpPr>
          <p:nvPr/>
        </p:nvCxnSpPr>
        <p:spPr>
          <a:xfrm flipV="1">
            <a:off x="10199667" y="522678"/>
            <a:ext cx="885022" cy="1078711"/>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10" name="TextBox 9">
            <a:extLst>
              <a:ext uri="{FF2B5EF4-FFF2-40B4-BE49-F238E27FC236}">
                <a16:creationId xmlns:a16="http://schemas.microsoft.com/office/drawing/2014/main" id="{5CA984D0-1AA5-1AEF-8D71-B5FAD88DF673}"/>
              </a:ext>
            </a:extLst>
          </p:cNvPr>
          <p:cNvSpPr txBox="1"/>
          <p:nvPr/>
        </p:nvSpPr>
        <p:spPr>
          <a:xfrm>
            <a:off x="8959734" y="1456293"/>
            <a:ext cx="1239933" cy="369332"/>
          </a:xfrm>
          <a:prstGeom prst="rect">
            <a:avLst/>
          </a:prstGeom>
          <a:solidFill>
            <a:srgbClr val="FFC000"/>
          </a:solidFill>
        </p:spPr>
        <p:txBody>
          <a:bodyPr wrap="square" rtlCol="0">
            <a:spAutoFit/>
          </a:bodyPr>
          <a:lstStyle/>
          <a:p>
            <a:r>
              <a:rPr lang="en-US" dirty="0"/>
              <a:t>Login</a:t>
            </a:r>
            <a:endParaRPr lang="en-NG" dirty="0"/>
          </a:p>
        </p:txBody>
      </p:sp>
      <p:cxnSp>
        <p:nvCxnSpPr>
          <p:cNvPr id="11" name="Straight Arrow Connector 10">
            <a:extLst>
              <a:ext uri="{FF2B5EF4-FFF2-40B4-BE49-F238E27FC236}">
                <a16:creationId xmlns:a16="http://schemas.microsoft.com/office/drawing/2014/main" id="{BD5C8D91-7699-2883-21AF-3AA21FB050A7}"/>
              </a:ext>
            </a:extLst>
          </p:cNvPr>
          <p:cNvCxnSpPr>
            <a:cxnSpLocks/>
            <a:stCxn id="12" idx="3"/>
          </p:cNvCxnSpPr>
          <p:nvPr/>
        </p:nvCxnSpPr>
        <p:spPr>
          <a:xfrm flipV="1">
            <a:off x="7401290" y="5613719"/>
            <a:ext cx="1558444" cy="772318"/>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12" name="TextBox 11">
            <a:extLst>
              <a:ext uri="{FF2B5EF4-FFF2-40B4-BE49-F238E27FC236}">
                <a16:creationId xmlns:a16="http://schemas.microsoft.com/office/drawing/2014/main" id="{1BDE73F7-08B6-A969-0CB6-3CD32B01EA02}"/>
              </a:ext>
            </a:extLst>
          </p:cNvPr>
          <p:cNvSpPr txBox="1"/>
          <p:nvPr/>
        </p:nvSpPr>
        <p:spPr>
          <a:xfrm>
            <a:off x="4605050" y="6062871"/>
            <a:ext cx="2796240" cy="646331"/>
          </a:xfrm>
          <a:prstGeom prst="rect">
            <a:avLst/>
          </a:prstGeom>
          <a:solidFill>
            <a:srgbClr val="FFC000"/>
          </a:solidFill>
        </p:spPr>
        <p:txBody>
          <a:bodyPr wrap="square" rtlCol="0">
            <a:spAutoFit/>
          </a:bodyPr>
          <a:lstStyle/>
          <a:p>
            <a:r>
              <a:rPr lang="en-US" dirty="0"/>
              <a:t>Sign In after filling your login details</a:t>
            </a:r>
            <a:endParaRPr lang="en-NG" dirty="0"/>
          </a:p>
        </p:txBody>
      </p:sp>
      <p:cxnSp>
        <p:nvCxnSpPr>
          <p:cNvPr id="16" name="Straight Arrow Connector 15">
            <a:extLst>
              <a:ext uri="{FF2B5EF4-FFF2-40B4-BE49-F238E27FC236}">
                <a16:creationId xmlns:a16="http://schemas.microsoft.com/office/drawing/2014/main" id="{077F07F3-4D4B-B2FB-9885-AD4A6F98B383}"/>
              </a:ext>
            </a:extLst>
          </p:cNvPr>
          <p:cNvCxnSpPr>
            <a:cxnSpLocks/>
          </p:cNvCxnSpPr>
          <p:nvPr/>
        </p:nvCxnSpPr>
        <p:spPr>
          <a:xfrm flipV="1">
            <a:off x="10199667" y="5098252"/>
            <a:ext cx="885022" cy="1078711"/>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17" name="TextBox 16">
            <a:extLst>
              <a:ext uri="{FF2B5EF4-FFF2-40B4-BE49-F238E27FC236}">
                <a16:creationId xmlns:a16="http://schemas.microsoft.com/office/drawing/2014/main" id="{75543752-21E9-DE3E-A2A1-A30708B3D02C}"/>
              </a:ext>
            </a:extLst>
          </p:cNvPr>
          <p:cNvSpPr txBox="1"/>
          <p:nvPr/>
        </p:nvSpPr>
        <p:spPr>
          <a:xfrm>
            <a:off x="8021256" y="6031867"/>
            <a:ext cx="2178411" cy="646331"/>
          </a:xfrm>
          <a:prstGeom prst="rect">
            <a:avLst/>
          </a:prstGeom>
          <a:solidFill>
            <a:srgbClr val="FFC000"/>
          </a:solidFill>
        </p:spPr>
        <p:txBody>
          <a:bodyPr wrap="square" rtlCol="0">
            <a:spAutoFit/>
          </a:bodyPr>
          <a:lstStyle/>
          <a:p>
            <a:r>
              <a:rPr lang="en-US" dirty="0"/>
              <a:t>In case you forgot your password</a:t>
            </a:r>
            <a:endParaRPr lang="en-NG" dirty="0"/>
          </a:p>
        </p:txBody>
      </p:sp>
      <p:pic>
        <p:nvPicPr>
          <p:cNvPr id="5" name="Picture 4">
            <a:extLst>
              <a:ext uri="{FF2B5EF4-FFF2-40B4-BE49-F238E27FC236}">
                <a16:creationId xmlns:a16="http://schemas.microsoft.com/office/drawing/2014/main" id="{7A56BE4F-EEFD-15C2-7D4C-BDDF19F0B0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53800" y="6037652"/>
            <a:ext cx="777618" cy="769919"/>
          </a:xfrm>
          <a:prstGeom prst="rect">
            <a:avLst/>
          </a:prstGeom>
        </p:spPr>
      </p:pic>
    </p:spTree>
    <p:extLst>
      <p:ext uri="{BB962C8B-B14F-4D97-AF65-F5344CB8AC3E}">
        <p14:creationId xmlns:p14="http://schemas.microsoft.com/office/powerpoint/2010/main" val="2348983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CDE8727-8DEE-460D-749C-18C3BE3C717E}"/>
              </a:ext>
            </a:extLst>
          </p:cNvPr>
          <p:cNvSpPr>
            <a:spLocks noGrp="1"/>
          </p:cNvSpPr>
          <p:nvPr>
            <p:ph type="title"/>
          </p:nvPr>
        </p:nvSpPr>
        <p:spPr>
          <a:xfrm>
            <a:off x="1137034" y="609597"/>
            <a:ext cx="9392421" cy="1330841"/>
          </a:xfrm>
        </p:spPr>
        <p:txBody>
          <a:bodyPr>
            <a:normAutofit/>
          </a:bodyPr>
          <a:lstStyle/>
          <a:p>
            <a:r>
              <a:rPr lang="en-US"/>
              <a:t>Accessing Your Dashboard</a:t>
            </a:r>
            <a:endParaRPr lang="en-NG" dirty="0"/>
          </a:p>
        </p:txBody>
      </p:sp>
      <p:sp>
        <p:nvSpPr>
          <p:cNvPr id="3" name="Content Placeholder 2">
            <a:extLst>
              <a:ext uri="{FF2B5EF4-FFF2-40B4-BE49-F238E27FC236}">
                <a16:creationId xmlns:a16="http://schemas.microsoft.com/office/drawing/2014/main" id="{853CBA42-4DB5-C265-72AE-2EB2FC146E56}"/>
              </a:ext>
            </a:extLst>
          </p:cNvPr>
          <p:cNvSpPr>
            <a:spLocks noGrp="1"/>
          </p:cNvSpPr>
          <p:nvPr>
            <p:ph idx="1"/>
          </p:nvPr>
        </p:nvSpPr>
        <p:spPr>
          <a:xfrm>
            <a:off x="1137034" y="2198362"/>
            <a:ext cx="4958966" cy="3917773"/>
          </a:xfrm>
        </p:spPr>
        <p:txBody>
          <a:bodyPr>
            <a:normAutofit/>
          </a:bodyPr>
          <a:lstStyle/>
          <a:p>
            <a:r>
              <a:rPr lang="en-US" sz="2000"/>
              <a:t>After logging in, you will be redirected to your dashboard.</a:t>
            </a:r>
          </a:p>
          <a:p>
            <a:r>
              <a:rPr lang="en-US" sz="2000"/>
              <a:t>The dashboard gives you access to your:</a:t>
            </a:r>
          </a:p>
          <a:p>
            <a:pPr lvl="1"/>
            <a:r>
              <a:rPr lang="en-US" sz="2000"/>
              <a:t>View and Edit your Profile</a:t>
            </a:r>
          </a:p>
          <a:p>
            <a:pPr lvl="1"/>
            <a:r>
              <a:rPr lang="en-US" sz="2000"/>
              <a:t>View your enrolled courses</a:t>
            </a:r>
          </a:p>
          <a:p>
            <a:pPr lvl="1"/>
            <a:r>
              <a:rPr lang="en-US" sz="2000"/>
              <a:t>View your quizzes</a:t>
            </a:r>
          </a:p>
          <a:p>
            <a:pPr lvl="1"/>
            <a:r>
              <a:rPr lang="en-US" sz="2000"/>
              <a:t>View your order history</a:t>
            </a:r>
          </a:p>
          <a:p>
            <a:pPr lvl="1"/>
            <a:r>
              <a:rPr lang="en-US" sz="2000"/>
              <a:t>Q&amp;A Forum </a:t>
            </a:r>
          </a:p>
          <a:p>
            <a:pPr lvl="1"/>
            <a:r>
              <a:rPr lang="en-US" sz="2000"/>
              <a:t>You can also apply to be an Instructor from your dashboard.</a:t>
            </a:r>
            <a:endParaRPr lang="en-NG" sz="2000"/>
          </a:p>
        </p:txBody>
      </p:sp>
      <p:pic>
        <p:nvPicPr>
          <p:cNvPr id="5" name="Picture 4">
            <a:extLst>
              <a:ext uri="{FF2B5EF4-FFF2-40B4-BE49-F238E27FC236}">
                <a16:creationId xmlns:a16="http://schemas.microsoft.com/office/drawing/2014/main" id="{9C9F73BA-B301-BB34-CC96-8F3C8873B702}"/>
              </a:ext>
            </a:extLst>
          </p:cNvPr>
          <p:cNvPicPr>
            <a:picLocks noChangeAspect="1"/>
          </p:cNvPicPr>
          <p:nvPr/>
        </p:nvPicPr>
        <p:blipFill rotWithShape="1">
          <a:blip r:embed="rId2"/>
          <a:srcRect b="28139"/>
          <a:stretch/>
        </p:blipFill>
        <p:spPr>
          <a:xfrm>
            <a:off x="6001480" y="2248675"/>
            <a:ext cx="5637021" cy="3179892"/>
          </a:xfrm>
          <a:prstGeom prst="rect">
            <a:avLst/>
          </a:prstGeom>
        </p:spPr>
      </p:pic>
      <p:sp>
        <p:nvSpPr>
          <p:cNvPr id="22"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53DAF7C2-DC90-B3AE-8B2D-E3847977E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6037652"/>
            <a:ext cx="777618" cy="769919"/>
          </a:xfrm>
          <a:prstGeom prst="rect">
            <a:avLst/>
          </a:prstGeom>
        </p:spPr>
      </p:pic>
    </p:spTree>
    <p:extLst>
      <p:ext uri="{BB962C8B-B14F-4D97-AF65-F5344CB8AC3E}">
        <p14:creationId xmlns:p14="http://schemas.microsoft.com/office/powerpoint/2010/main" val="261556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2">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D735D-B41A-DDE4-587A-A9945B650CF2}"/>
              </a:ext>
            </a:extLst>
          </p:cNvPr>
          <p:cNvSpPr>
            <a:spLocks noGrp="1"/>
          </p:cNvSpPr>
          <p:nvPr>
            <p:ph type="title"/>
          </p:nvPr>
        </p:nvSpPr>
        <p:spPr>
          <a:xfrm>
            <a:off x="841248" y="334644"/>
            <a:ext cx="10509504" cy="1076914"/>
          </a:xfrm>
        </p:spPr>
        <p:txBody>
          <a:bodyPr anchor="ctr">
            <a:normAutofit/>
          </a:bodyPr>
          <a:lstStyle/>
          <a:p>
            <a:r>
              <a:rPr lang="en-US" sz="4000"/>
              <a:t>Assessing The Course List</a:t>
            </a:r>
            <a:endParaRPr lang="en-NG" sz="4000"/>
          </a:p>
        </p:txBody>
      </p:sp>
      <p:sp>
        <p:nvSpPr>
          <p:cNvPr id="19" name="Rectangle 14">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DC0D54D-8B58-17A2-D071-A2474E91B62A}"/>
              </a:ext>
            </a:extLst>
          </p:cNvPr>
          <p:cNvSpPr>
            <a:spLocks noGrp="1"/>
          </p:cNvSpPr>
          <p:nvPr>
            <p:ph idx="1"/>
          </p:nvPr>
        </p:nvSpPr>
        <p:spPr>
          <a:xfrm>
            <a:off x="1383789" y="2119282"/>
            <a:ext cx="3342531" cy="3627757"/>
          </a:xfrm>
        </p:spPr>
        <p:txBody>
          <a:bodyPr/>
          <a:lstStyle/>
          <a:p>
            <a:pPr marL="189738" indent="-189738" defTabSz="758952">
              <a:spcBef>
                <a:spcPts val="830"/>
              </a:spcBef>
            </a:pPr>
            <a:r>
              <a:rPr lang="en-US" sz="2324" kern="1200">
                <a:solidFill>
                  <a:schemeClr val="tx1"/>
                </a:solidFill>
                <a:latin typeface="+mn-lt"/>
                <a:ea typeface="+mn-ea"/>
                <a:cs typeface="+mn-cs"/>
              </a:rPr>
              <a:t>To view all courses available, go to the MARKETPLACE and select COURSE LIST.</a:t>
            </a:r>
          </a:p>
          <a:p>
            <a:pPr marL="189738" indent="-189738" defTabSz="758952">
              <a:spcBef>
                <a:spcPts val="830"/>
              </a:spcBef>
            </a:pPr>
            <a:r>
              <a:rPr lang="en-US" sz="2324" kern="1200">
                <a:solidFill>
                  <a:schemeClr val="tx1"/>
                </a:solidFill>
                <a:latin typeface="+mn-lt"/>
                <a:ea typeface="+mn-ea"/>
                <a:cs typeface="+mn-cs"/>
              </a:rPr>
              <a:t>Or you simply enter this link in your browser: https://elearning.iipmi.org/courses/</a:t>
            </a:r>
            <a:endParaRPr lang="en-NG"/>
          </a:p>
        </p:txBody>
      </p:sp>
      <p:pic>
        <p:nvPicPr>
          <p:cNvPr id="5" name="Picture 4">
            <a:extLst>
              <a:ext uri="{FF2B5EF4-FFF2-40B4-BE49-F238E27FC236}">
                <a16:creationId xmlns:a16="http://schemas.microsoft.com/office/drawing/2014/main" id="{0B10D307-A9F0-DD61-6B3B-82476ADDD9C7}"/>
              </a:ext>
            </a:extLst>
          </p:cNvPr>
          <p:cNvPicPr>
            <a:picLocks noChangeAspect="1"/>
          </p:cNvPicPr>
          <p:nvPr/>
        </p:nvPicPr>
        <p:blipFill rotWithShape="1">
          <a:blip r:embed="rId2"/>
          <a:srcRect l="31722" r="7232"/>
          <a:stretch/>
        </p:blipFill>
        <p:spPr>
          <a:xfrm>
            <a:off x="6214387" y="1737360"/>
            <a:ext cx="3936370" cy="3914960"/>
          </a:xfrm>
          <a:prstGeom prst="rect">
            <a:avLst/>
          </a:prstGeom>
        </p:spPr>
      </p:pic>
      <p:cxnSp>
        <p:nvCxnSpPr>
          <p:cNvPr id="6" name="Straight Arrow Connector 5">
            <a:extLst>
              <a:ext uri="{FF2B5EF4-FFF2-40B4-BE49-F238E27FC236}">
                <a16:creationId xmlns:a16="http://schemas.microsoft.com/office/drawing/2014/main" id="{6DBDB1F3-099C-FE9C-369E-4DBE8DF595CE}"/>
              </a:ext>
            </a:extLst>
          </p:cNvPr>
          <p:cNvCxnSpPr>
            <a:cxnSpLocks/>
          </p:cNvCxnSpPr>
          <p:nvPr/>
        </p:nvCxnSpPr>
        <p:spPr>
          <a:xfrm flipV="1">
            <a:off x="7459229" y="2119282"/>
            <a:ext cx="656195" cy="591294"/>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7" name="TextBox 6">
            <a:extLst>
              <a:ext uri="{FF2B5EF4-FFF2-40B4-BE49-F238E27FC236}">
                <a16:creationId xmlns:a16="http://schemas.microsoft.com/office/drawing/2014/main" id="{FF148AAC-5DAF-5590-3169-FE6D2A12CF61}"/>
              </a:ext>
            </a:extLst>
          </p:cNvPr>
          <p:cNvSpPr txBox="1"/>
          <p:nvPr/>
        </p:nvSpPr>
        <p:spPr>
          <a:xfrm>
            <a:off x="5037094" y="2556618"/>
            <a:ext cx="2422135" cy="322268"/>
          </a:xfrm>
          <a:prstGeom prst="rect">
            <a:avLst/>
          </a:prstGeom>
          <a:solidFill>
            <a:srgbClr val="FFC000"/>
          </a:solidFill>
        </p:spPr>
        <p:txBody>
          <a:bodyPr wrap="square" rtlCol="0">
            <a:spAutoFit/>
          </a:bodyPr>
          <a:lstStyle/>
          <a:p>
            <a:pPr defTabSz="758952">
              <a:spcAft>
                <a:spcPts val="600"/>
              </a:spcAft>
            </a:pPr>
            <a:r>
              <a:rPr lang="en-US" sz="1494" kern="1200">
                <a:solidFill>
                  <a:schemeClr val="tx1"/>
                </a:solidFill>
                <a:latin typeface="+mn-lt"/>
                <a:ea typeface="+mn-ea"/>
                <a:cs typeface="+mn-cs"/>
              </a:rPr>
              <a:t>Click here to view all courses</a:t>
            </a:r>
            <a:endParaRPr lang="en-NG"/>
          </a:p>
        </p:txBody>
      </p:sp>
      <p:pic>
        <p:nvPicPr>
          <p:cNvPr id="4" name="Picture 3">
            <a:extLst>
              <a:ext uri="{FF2B5EF4-FFF2-40B4-BE49-F238E27FC236}">
                <a16:creationId xmlns:a16="http://schemas.microsoft.com/office/drawing/2014/main" id="{2B97CAD2-543E-ACCD-0990-04980D2E9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0758" y="5630894"/>
            <a:ext cx="648308" cy="641890"/>
          </a:xfrm>
          <a:prstGeom prst="rect">
            <a:avLst/>
          </a:prstGeom>
        </p:spPr>
      </p:pic>
    </p:spTree>
    <p:extLst>
      <p:ext uri="{BB962C8B-B14F-4D97-AF65-F5344CB8AC3E}">
        <p14:creationId xmlns:p14="http://schemas.microsoft.com/office/powerpoint/2010/main" val="2274168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1520</Words>
  <Application>Microsoft Office PowerPoint</Application>
  <PresentationFormat>Widescreen</PresentationFormat>
  <Paragraphs>156</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Inter</vt:lpstr>
      <vt:lpstr>Office Theme</vt:lpstr>
      <vt:lpstr>E-LEARNING PORTAL DOCUMENTATION</vt:lpstr>
      <vt:lpstr>Contents</vt:lpstr>
      <vt:lpstr>You Are Welcome!</vt:lpstr>
      <vt:lpstr>IIPM E-LEARNING PORTAL IN BRIEF</vt:lpstr>
      <vt:lpstr>Accessing The E-Learning Portal</vt:lpstr>
      <vt:lpstr>Creating Your E-Learning Account</vt:lpstr>
      <vt:lpstr>Logging In To Your Account</vt:lpstr>
      <vt:lpstr>Accessing Your Dashboard</vt:lpstr>
      <vt:lpstr>Assessing The Course List</vt:lpstr>
      <vt:lpstr>Searching for a Course</vt:lpstr>
      <vt:lpstr>Enrolling For A Course</vt:lpstr>
      <vt:lpstr>Making Payments</vt:lpstr>
      <vt:lpstr>Accessing Your Classes</vt:lpstr>
      <vt:lpstr>Assignments, Tests and Examination</vt:lpstr>
      <vt:lpstr>Downloading Certificate</vt:lpstr>
      <vt:lpstr>Becoming A Member</vt:lpstr>
      <vt:lpstr>Membership Levels</vt:lpstr>
      <vt:lpstr>Membership  Benefits</vt:lpstr>
      <vt:lpstr>Membership Criteria</vt:lpstr>
      <vt:lpstr>Membership Criteria</vt:lpstr>
      <vt:lpstr>Membership Enrollment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E-LEARNING PORTAL DOCUMENTATION</dc:title>
  <dc:creator>Banito Eburuche</dc:creator>
  <cp:lastModifiedBy>Banito Eburuche</cp:lastModifiedBy>
  <cp:revision>8</cp:revision>
  <dcterms:created xsi:type="dcterms:W3CDTF">2023-06-17T11:40:34Z</dcterms:created>
  <dcterms:modified xsi:type="dcterms:W3CDTF">2023-06-17T20:10:29Z</dcterms:modified>
</cp:coreProperties>
</file>